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91"/>
  </p:notesMasterIdLst>
  <p:sldIdLst>
    <p:sldId id="262" r:id="rId5"/>
    <p:sldId id="285" r:id="rId6"/>
    <p:sldId id="286" r:id="rId7"/>
    <p:sldId id="287" r:id="rId8"/>
    <p:sldId id="288" r:id="rId9"/>
    <p:sldId id="289" r:id="rId10"/>
    <p:sldId id="290" r:id="rId11"/>
    <p:sldId id="291" r:id="rId12"/>
    <p:sldId id="293" r:id="rId13"/>
    <p:sldId id="294" r:id="rId14"/>
    <p:sldId id="295" r:id="rId15"/>
    <p:sldId id="296" r:id="rId16"/>
    <p:sldId id="297" r:id="rId17"/>
    <p:sldId id="298" r:id="rId18"/>
    <p:sldId id="299" r:id="rId19"/>
    <p:sldId id="300" r:id="rId20"/>
    <p:sldId id="301" r:id="rId21"/>
    <p:sldId id="302" r:id="rId22"/>
    <p:sldId id="303" r:id="rId23"/>
    <p:sldId id="304" r:id="rId24"/>
    <p:sldId id="305" r:id="rId25"/>
    <p:sldId id="306" r:id="rId26"/>
    <p:sldId id="307" r:id="rId27"/>
    <p:sldId id="309" r:id="rId28"/>
    <p:sldId id="373" r:id="rId29"/>
    <p:sldId id="310" r:id="rId30"/>
    <p:sldId id="311" r:id="rId31"/>
    <p:sldId id="312" r:id="rId32"/>
    <p:sldId id="313" r:id="rId33"/>
    <p:sldId id="329" r:id="rId34"/>
    <p:sldId id="314" r:id="rId35"/>
    <p:sldId id="315" r:id="rId36"/>
    <p:sldId id="316" r:id="rId37"/>
    <p:sldId id="317" r:id="rId38"/>
    <p:sldId id="318" r:id="rId39"/>
    <p:sldId id="319" r:id="rId40"/>
    <p:sldId id="320" r:id="rId41"/>
    <p:sldId id="321" r:id="rId42"/>
    <p:sldId id="322" r:id="rId43"/>
    <p:sldId id="323" r:id="rId44"/>
    <p:sldId id="324" r:id="rId45"/>
    <p:sldId id="325" r:id="rId46"/>
    <p:sldId id="326" r:id="rId47"/>
    <p:sldId id="327" r:id="rId48"/>
    <p:sldId id="330" r:id="rId49"/>
    <p:sldId id="332" r:id="rId50"/>
    <p:sldId id="331"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6" r:id="rId65"/>
    <p:sldId id="347" r:id="rId66"/>
    <p:sldId id="348" r:id="rId67"/>
    <p:sldId id="349" r:id="rId68"/>
    <p:sldId id="350" r:id="rId69"/>
    <p:sldId id="351" r:id="rId70"/>
    <p:sldId id="352" r:id="rId71"/>
    <p:sldId id="353" r:id="rId72"/>
    <p:sldId id="355" r:id="rId73"/>
    <p:sldId id="356"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72"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4" d="100"/>
          <a:sy n="84" d="100"/>
        </p:scale>
        <p:origin x="581"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1/20/2022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1/20/2022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1DFFBC-BDEB-417F-BF84-663A45C20646}"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1/20/2022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32417" y="65088"/>
            <a:ext cx="10972800" cy="6096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050207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32417" y="65088"/>
            <a:ext cx="10972800" cy="6096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1323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565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a:p>
        </p:txBody>
      </p:sp>
      <p:sp>
        <p:nvSpPr>
          <p:cNvPr id="3" name="Content Placeholder 2"/>
          <p:cNvSpPr>
            <a:spLocks noGrp="1"/>
          </p:cNvSpPr>
          <p:nvPr>
            <p:ph idx="1"/>
          </p:nvPr>
        </p:nvSpPr>
        <p:spPr>
          <a:xfrm>
            <a:off x="581192" y="2180496"/>
            <a:ext cx="11029615" cy="367830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E2F9C0F-A549-4116-ADE7-EA08C05540C8}" type="datetime1">
              <a:rPr lang="en-US" smtClean="0"/>
              <a:t>1/20/2022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1/20/2022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EBE59C-38C6-435B-909F-6BC5D2F90092}"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4B3F88-5DA5-47A3-A95A-FEF6AF43E84E}" type="datetime1">
              <a:rPr lang="en-US" smtClean="0"/>
              <a:t>1/20/2022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lvl1pPr>
              <a:defRPr>
                <a:solidFill>
                  <a:schemeClr val="bg1"/>
                </a:solidFill>
              </a:defRPr>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A0BB3716-29F6-49DE-A213-3937CA580F20}" type="datetime1">
              <a:rPr lang="en-US" smtClean="0"/>
              <a:t>1/20/2022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1/20/2022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1/20/2022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1/20/2022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1/20/2022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youtube.com/watch?v=SiBw7os-_zI"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xml"/><Relationship Id="rId5" Type="http://schemas.openxmlformats.org/officeDocument/2006/relationships/image" Target="../media/image109.png"/><Relationship Id="rId4" Type="http://schemas.openxmlformats.org/officeDocument/2006/relationships/image" Target="../media/image108.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 Id="rId4" Type="http://schemas.openxmlformats.org/officeDocument/2006/relationships/image" Target="../media/image132.pn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6.xml"/><Relationship Id="rId4" Type="http://schemas.openxmlformats.org/officeDocument/2006/relationships/image" Target="../media/image135.png"/></Relationships>
</file>

<file path=ppt/slides/_rels/slide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8FF0F8A7-C9E3-49D9-A67E-09FF582C782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4" y="1419225"/>
            <a:ext cx="3335705" cy="2085869"/>
          </a:xfrm>
        </p:spPr>
        <p:txBody>
          <a:bodyPr anchor="ctr">
            <a:normAutofit fontScale="90000"/>
          </a:bodyPr>
          <a:lstStyle/>
          <a:p>
            <a:r>
              <a:rPr lang="en-US" dirty="0" smtClean="0">
                <a:solidFill>
                  <a:srgbClr val="FFFFFF"/>
                </a:solidFill>
              </a:rPr>
              <a:t>Object – Oriented Programming</a:t>
            </a:r>
            <a:endParaRPr lang="en-US" dirty="0">
              <a:solidFill>
                <a:srgbClr val="FFFFFF"/>
              </a:solidFill>
            </a:endParaRP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505095"/>
            <a:ext cx="3081576" cy="1733655"/>
          </a:xfrm>
        </p:spPr>
        <p:txBody>
          <a:bodyPr>
            <a:normAutofit/>
          </a:bodyPr>
          <a:lstStyle/>
          <a:p>
            <a:r>
              <a:rPr lang="en-US" dirty="0" err="1" smtClean="0">
                <a:solidFill>
                  <a:srgbClr val="EBEBEB"/>
                </a:solidFill>
              </a:rPr>
              <a:t>Iksan</a:t>
            </a:r>
            <a:r>
              <a:rPr lang="en-US" dirty="0" smtClean="0">
                <a:solidFill>
                  <a:srgbClr val="EBEBEB"/>
                </a:solidFill>
              </a:rPr>
              <a:t> </a:t>
            </a:r>
            <a:r>
              <a:rPr lang="en-US" dirty="0" err="1" smtClean="0">
                <a:solidFill>
                  <a:srgbClr val="EBEBEB"/>
                </a:solidFill>
              </a:rPr>
              <a:t>Bukhori</a:t>
            </a:r>
            <a:r>
              <a:rPr lang="en-US" dirty="0" smtClean="0">
                <a:solidFill>
                  <a:srgbClr val="EBEBEB"/>
                </a:solidFill>
              </a:rPr>
              <a:t>, M.Phil.</a:t>
            </a:r>
            <a:endParaRPr lang="en-US" dirty="0">
              <a:solidFill>
                <a:srgbClr val="EBEBEB"/>
              </a:solidFill>
            </a:endParaRPr>
          </a:p>
        </p:txBody>
      </p:sp>
      <p:grpSp>
        <p:nvGrpSpPr>
          <p:cNvPr id="58" name="Group 57">
            <a:extLst>
              <a:ext uri="{FF2B5EF4-FFF2-40B4-BE49-F238E27FC236}">
                <a16:creationId xmlns:a16="http://schemas.microsoft.com/office/drawing/2014/main" id="{A4274C20-A98B-4AC3-B16A-B7F41CB582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a:blip r:embed="rId2"/>
          <a:stretch>
            <a:fillRect/>
          </a:stretch>
        </p:blipFill>
        <p:spPr>
          <a:xfrm>
            <a:off x="446534" y="723899"/>
            <a:ext cx="7498616" cy="5666666"/>
          </a:xfrm>
          <a:prstGeom prst="rect">
            <a:avLst/>
          </a:prstGeom>
        </p:spPr>
      </p:pic>
    </p:spTree>
    <p:extLst>
      <p:ext uri="{BB962C8B-B14F-4D97-AF65-F5344CB8AC3E}">
        <p14:creationId xmlns:p14="http://schemas.microsoft.com/office/powerpoint/2010/main" val="30983410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Topic 1: Intro to Object Oriented Programming</a:t>
            </a:r>
            <a:endParaRPr lang="en-US" dirty="0"/>
          </a:p>
        </p:txBody>
      </p:sp>
      <p:sp>
        <p:nvSpPr>
          <p:cNvPr id="3" name="Text Placeholder 2"/>
          <p:cNvSpPr>
            <a:spLocks noGrp="1"/>
          </p:cNvSpPr>
          <p:nvPr>
            <p:ph type="body" idx="1"/>
          </p:nvPr>
        </p:nvSpPr>
        <p:spPr>
          <a:xfrm>
            <a:off x="581193" y="4541417"/>
            <a:ext cx="11029615" cy="600556"/>
          </a:xfrm>
        </p:spPr>
        <p:txBody>
          <a:bodyPr>
            <a:normAutofit fontScale="85000" lnSpcReduction="20000"/>
          </a:bodyPr>
          <a:lstStyle/>
          <a:p>
            <a:r>
              <a:rPr lang="en-GB" dirty="0" smtClean="0">
                <a:solidFill>
                  <a:schemeClr val="tx1"/>
                </a:solidFill>
              </a:rPr>
              <a:t>Most Materials in this </a:t>
            </a:r>
            <a:r>
              <a:rPr lang="en-GB" smtClean="0">
                <a:solidFill>
                  <a:schemeClr val="tx1"/>
                </a:solidFill>
              </a:rPr>
              <a:t>slide are </a:t>
            </a:r>
            <a:r>
              <a:rPr lang="en-GB" dirty="0" smtClean="0">
                <a:solidFill>
                  <a:schemeClr val="tx1"/>
                </a:solidFill>
              </a:rPr>
              <a:t>taken </a:t>
            </a:r>
            <a:r>
              <a:rPr lang="en-GB" dirty="0">
                <a:solidFill>
                  <a:schemeClr val="tx1"/>
                </a:solidFill>
              </a:rPr>
              <a:t>from a video by freecodecamp.org channel</a:t>
            </a:r>
            <a:r>
              <a:rPr lang="en-GB" dirty="0" smtClean="0">
                <a:solidFill>
                  <a:schemeClr val="tx1"/>
                </a:solidFill>
              </a:rPr>
              <a:t>:</a:t>
            </a:r>
          </a:p>
          <a:p>
            <a:r>
              <a:rPr lang="en-US" dirty="0" smtClean="0">
                <a:solidFill>
                  <a:schemeClr val="tx1"/>
                </a:solidFill>
                <a:hlinkClick r:id="rId2"/>
              </a:rPr>
              <a:t>Intro to Object Oriented Programming - Crash Course</a:t>
            </a:r>
            <a:endParaRPr lang="en-US" dirty="0">
              <a:solidFill>
                <a:schemeClr val="tx1"/>
              </a:solidFill>
            </a:endParaRPr>
          </a:p>
        </p:txBody>
      </p:sp>
    </p:spTree>
    <p:extLst>
      <p:ext uri="{BB962C8B-B14F-4D97-AF65-F5344CB8AC3E}">
        <p14:creationId xmlns:p14="http://schemas.microsoft.com/office/powerpoint/2010/main" val="6570719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Why Primitive Data Type Isn’t Enough</a:t>
            </a:r>
            <a:endParaRPr lang="en-US" dirty="0"/>
          </a:p>
        </p:txBody>
      </p:sp>
      <p:pic>
        <p:nvPicPr>
          <p:cNvPr id="8" name="Picture 7"/>
          <p:cNvPicPr>
            <a:picLocks noChangeAspect="1"/>
          </p:cNvPicPr>
          <p:nvPr/>
        </p:nvPicPr>
        <p:blipFill>
          <a:blip r:embed="rId2"/>
          <a:stretch>
            <a:fillRect/>
          </a:stretch>
        </p:blipFill>
        <p:spPr>
          <a:xfrm>
            <a:off x="847344" y="2404300"/>
            <a:ext cx="10058400" cy="1628775"/>
          </a:xfrm>
          <a:prstGeom prst="rect">
            <a:avLst/>
          </a:prstGeom>
        </p:spPr>
      </p:pic>
      <p:pic>
        <p:nvPicPr>
          <p:cNvPr id="9" name="Picture 8"/>
          <p:cNvPicPr>
            <a:picLocks noChangeAspect="1"/>
          </p:cNvPicPr>
          <p:nvPr/>
        </p:nvPicPr>
        <p:blipFill>
          <a:blip r:embed="rId3"/>
          <a:stretch>
            <a:fillRect/>
          </a:stretch>
        </p:blipFill>
        <p:spPr>
          <a:xfrm>
            <a:off x="828294" y="4639818"/>
            <a:ext cx="10077450" cy="1638300"/>
          </a:xfrm>
          <a:prstGeom prst="rect">
            <a:avLst/>
          </a:prstGeom>
        </p:spPr>
      </p:pic>
    </p:spTree>
    <p:extLst>
      <p:ext uri="{BB962C8B-B14F-4D97-AF65-F5344CB8AC3E}">
        <p14:creationId xmlns:p14="http://schemas.microsoft.com/office/powerpoint/2010/main" val="95928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is Primitive Data Type?</a:t>
            </a:r>
            <a:endParaRPr lang="en-US" dirty="0"/>
          </a:p>
        </p:txBody>
      </p:sp>
      <p:pic>
        <p:nvPicPr>
          <p:cNvPr id="3" name="Picture 2"/>
          <p:cNvPicPr>
            <a:picLocks noChangeAspect="1"/>
          </p:cNvPicPr>
          <p:nvPr/>
        </p:nvPicPr>
        <p:blipFill>
          <a:blip r:embed="rId2"/>
          <a:stretch>
            <a:fillRect/>
          </a:stretch>
        </p:blipFill>
        <p:spPr>
          <a:xfrm>
            <a:off x="965835" y="2345055"/>
            <a:ext cx="10077450" cy="1162050"/>
          </a:xfrm>
          <a:prstGeom prst="rect">
            <a:avLst/>
          </a:prstGeom>
        </p:spPr>
      </p:pic>
      <p:pic>
        <p:nvPicPr>
          <p:cNvPr id="4" name="Picture 3"/>
          <p:cNvPicPr>
            <a:picLocks noChangeAspect="1"/>
          </p:cNvPicPr>
          <p:nvPr/>
        </p:nvPicPr>
        <p:blipFill>
          <a:blip r:embed="rId3"/>
          <a:stretch>
            <a:fillRect/>
          </a:stretch>
        </p:blipFill>
        <p:spPr>
          <a:xfrm>
            <a:off x="965835" y="3951732"/>
            <a:ext cx="10067925" cy="2209800"/>
          </a:xfrm>
          <a:prstGeom prst="rect">
            <a:avLst/>
          </a:prstGeom>
        </p:spPr>
      </p:pic>
    </p:spTree>
    <p:extLst>
      <p:ext uri="{BB962C8B-B14F-4D97-AF65-F5344CB8AC3E}">
        <p14:creationId xmlns:p14="http://schemas.microsoft.com/office/powerpoint/2010/main" val="405564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Primitive </a:t>
            </a:r>
            <a:r>
              <a:rPr lang="en-GB" dirty="0"/>
              <a:t>Data </a:t>
            </a:r>
            <a:r>
              <a:rPr lang="en-GB" dirty="0" smtClean="0"/>
              <a:t>Type</a:t>
            </a:r>
            <a:endParaRPr lang="en-US" dirty="0"/>
          </a:p>
        </p:txBody>
      </p:sp>
      <p:pic>
        <p:nvPicPr>
          <p:cNvPr id="3" name="Picture 2"/>
          <p:cNvPicPr>
            <a:picLocks noChangeAspect="1"/>
          </p:cNvPicPr>
          <p:nvPr/>
        </p:nvPicPr>
        <p:blipFill>
          <a:blip r:embed="rId2"/>
          <a:stretch>
            <a:fillRect/>
          </a:stretch>
        </p:blipFill>
        <p:spPr>
          <a:xfrm>
            <a:off x="874395" y="2248090"/>
            <a:ext cx="10077450" cy="1209675"/>
          </a:xfrm>
          <a:prstGeom prst="rect">
            <a:avLst/>
          </a:prstGeom>
        </p:spPr>
      </p:pic>
      <p:pic>
        <p:nvPicPr>
          <p:cNvPr id="4" name="Picture 3"/>
          <p:cNvPicPr>
            <a:picLocks noChangeAspect="1"/>
          </p:cNvPicPr>
          <p:nvPr/>
        </p:nvPicPr>
        <p:blipFill>
          <a:blip r:embed="rId3"/>
          <a:stretch>
            <a:fillRect/>
          </a:stretch>
        </p:blipFill>
        <p:spPr>
          <a:xfrm>
            <a:off x="883920" y="3579399"/>
            <a:ext cx="10077450" cy="1657350"/>
          </a:xfrm>
          <a:prstGeom prst="rect">
            <a:avLst/>
          </a:prstGeom>
        </p:spPr>
      </p:pic>
      <p:pic>
        <p:nvPicPr>
          <p:cNvPr id="5" name="Picture 4"/>
          <p:cNvPicPr>
            <a:picLocks noChangeAspect="1"/>
          </p:cNvPicPr>
          <p:nvPr/>
        </p:nvPicPr>
        <p:blipFill>
          <a:blip r:embed="rId4"/>
          <a:stretch>
            <a:fillRect/>
          </a:stretch>
        </p:blipFill>
        <p:spPr>
          <a:xfrm>
            <a:off x="883920" y="5358384"/>
            <a:ext cx="10067925" cy="1304925"/>
          </a:xfrm>
          <a:prstGeom prst="rect">
            <a:avLst/>
          </a:prstGeom>
        </p:spPr>
      </p:pic>
    </p:spTree>
    <p:extLst>
      <p:ext uri="{BB962C8B-B14F-4D97-AF65-F5344CB8AC3E}">
        <p14:creationId xmlns:p14="http://schemas.microsoft.com/office/powerpoint/2010/main" val="12175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2"/>
          <a:stretch>
            <a:fillRect/>
          </a:stretch>
        </p:blipFill>
        <p:spPr>
          <a:xfrm>
            <a:off x="8230230" y="2505646"/>
            <a:ext cx="2533650" cy="2962275"/>
          </a:xfrm>
          <a:prstGeom prst="rect">
            <a:avLst/>
          </a:prstGeom>
        </p:spPr>
      </p:pic>
      <p:sp>
        <p:nvSpPr>
          <p:cNvPr id="2" name="Title 1"/>
          <p:cNvSpPr>
            <a:spLocks noGrp="1"/>
          </p:cNvSpPr>
          <p:nvPr>
            <p:ph type="title"/>
          </p:nvPr>
        </p:nvSpPr>
        <p:spPr/>
        <p:txBody>
          <a:bodyPr/>
          <a:lstStyle/>
          <a:p>
            <a:r>
              <a:rPr lang="en-GB" dirty="0" smtClean="0"/>
              <a:t>Example</a:t>
            </a:r>
            <a:endParaRPr lang="en-US" dirty="0"/>
          </a:p>
        </p:txBody>
      </p:sp>
      <p:pic>
        <p:nvPicPr>
          <p:cNvPr id="3" name="Picture 2"/>
          <p:cNvPicPr>
            <a:picLocks noChangeAspect="1"/>
          </p:cNvPicPr>
          <p:nvPr/>
        </p:nvPicPr>
        <p:blipFill>
          <a:blip r:embed="rId3"/>
          <a:stretch>
            <a:fillRect/>
          </a:stretch>
        </p:blipFill>
        <p:spPr>
          <a:xfrm>
            <a:off x="1293495" y="2147887"/>
            <a:ext cx="4210050" cy="4391025"/>
          </a:xfrm>
          <a:prstGeom prst="rect">
            <a:avLst/>
          </a:prstGeom>
        </p:spPr>
      </p:pic>
      <p:grpSp>
        <p:nvGrpSpPr>
          <p:cNvPr id="24" name="Group 23"/>
          <p:cNvGrpSpPr/>
          <p:nvPr/>
        </p:nvGrpSpPr>
        <p:grpSpPr>
          <a:xfrm>
            <a:off x="6071616" y="2834640"/>
            <a:ext cx="1865376" cy="1152144"/>
            <a:chOff x="6071616" y="2834640"/>
            <a:chExt cx="1865376" cy="1152144"/>
          </a:xfrm>
        </p:grpSpPr>
        <p:sp>
          <p:nvSpPr>
            <p:cNvPr id="5" name="Rectangle 4"/>
            <p:cNvSpPr/>
            <p:nvPr/>
          </p:nvSpPr>
          <p:spPr>
            <a:xfrm>
              <a:off x="6071616" y="2834640"/>
              <a:ext cx="1426464" cy="5029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Position</a:t>
              </a:r>
              <a:endParaRPr lang="en-US" sz="2400" dirty="0">
                <a:solidFill>
                  <a:schemeClr val="tx1"/>
                </a:solidFill>
              </a:endParaRPr>
            </a:p>
          </p:txBody>
        </p:sp>
        <p:cxnSp>
          <p:nvCxnSpPr>
            <p:cNvPr id="7" name="Straight Connector 6"/>
            <p:cNvCxnSpPr>
              <a:endCxn id="5" idx="2"/>
            </p:cNvCxnSpPr>
            <p:nvPr/>
          </p:nvCxnSpPr>
          <p:spPr>
            <a:xfrm flipH="1" flipV="1">
              <a:off x="6784848" y="3337560"/>
              <a:ext cx="1152144" cy="64922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6071616" y="4864608"/>
            <a:ext cx="1674495" cy="920054"/>
            <a:chOff x="6071616" y="4864608"/>
            <a:chExt cx="1674495" cy="920054"/>
          </a:xfrm>
        </p:grpSpPr>
        <p:sp>
          <p:nvSpPr>
            <p:cNvPr id="10" name="Rectangle 9"/>
            <p:cNvSpPr/>
            <p:nvPr/>
          </p:nvSpPr>
          <p:spPr>
            <a:xfrm>
              <a:off x="6071616" y="5281742"/>
              <a:ext cx="1426464" cy="5029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Colour</a:t>
              </a:r>
              <a:endParaRPr lang="en-US" sz="2400" dirty="0">
                <a:solidFill>
                  <a:schemeClr val="tx1"/>
                </a:solidFill>
              </a:endParaRPr>
            </a:p>
          </p:txBody>
        </p:sp>
        <p:cxnSp>
          <p:nvCxnSpPr>
            <p:cNvPr id="11" name="Straight Connector 10"/>
            <p:cNvCxnSpPr>
              <a:stCxn id="10" idx="0"/>
            </p:cNvCxnSpPr>
            <p:nvPr/>
          </p:nvCxnSpPr>
          <p:spPr>
            <a:xfrm flipV="1">
              <a:off x="6784848" y="4864608"/>
              <a:ext cx="961263" cy="4171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10163615" y="4656041"/>
            <a:ext cx="1674495" cy="920054"/>
            <a:chOff x="10163615" y="4656041"/>
            <a:chExt cx="1674495" cy="920054"/>
          </a:xfrm>
        </p:grpSpPr>
        <p:sp>
          <p:nvSpPr>
            <p:cNvPr id="14" name="Rectangle 13"/>
            <p:cNvSpPr/>
            <p:nvPr/>
          </p:nvSpPr>
          <p:spPr>
            <a:xfrm>
              <a:off x="10411646" y="5073175"/>
              <a:ext cx="1426464" cy="502920"/>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smtClean="0">
                  <a:solidFill>
                    <a:schemeClr val="tx1"/>
                  </a:solidFill>
                </a:rPr>
                <a:t>Captured</a:t>
              </a:r>
              <a:endParaRPr lang="en-US" sz="2400" dirty="0">
                <a:solidFill>
                  <a:schemeClr val="tx1"/>
                </a:solidFill>
              </a:endParaRPr>
            </a:p>
          </p:txBody>
        </p:sp>
        <p:cxnSp>
          <p:nvCxnSpPr>
            <p:cNvPr id="15" name="Straight Connector 14"/>
            <p:cNvCxnSpPr>
              <a:stCxn id="14" idx="0"/>
            </p:cNvCxnSpPr>
            <p:nvPr/>
          </p:nvCxnSpPr>
          <p:spPr>
            <a:xfrm flipH="1" flipV="1">
              <a:off x="10163615" y="4656041"/>
              <a:ext cx="961263" cy="417134"/>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pic>
        <p:nvPicPr>
          <p:cNvPr id="17" name="Picture 16"/>
          <p:cNvPicPr>
            <a:picLocks noChangeAspect="1"/>
          </p:cNvPicPr>
          <p:nvPr/>
        </p:nvPicPr>
        <p:blipFill>
          <a:blip r:embed="rId4">
            <a:extLst>
              <a:ext uri="{BEBA8EAE-BF5A-486C-A8C5-ECC9F3942E4B}">
                <a14:imgProps xmlns:a14="http://schemas.microsoft.com/office/drawing/2010/main">
                  <a14:imgLayer r:embed="rId5">
                    <a14:imgEffect>
                      <a14:backgroundRemoval t="5145" b="96785" l="9023" r="95113">
                        <a14:foregroundMark x1="31203" y1="13183" x2="31203" y2="13183"/>
                      </a14:backgroundRemoval>
                    </a14:imgEffect>
                  </a14:imgLayer>
                </a14:imgProps>
              </a:ext>
            </a:extLst>
          </a:blip>
          <a:stretch>
            <a:fillRect/>
          </a:stretch>
        </p:blipFill>
        <p:spPr>
          <a:xfrm>
            <a:off x="7671684" y="3086100"/>
            <a:ext cx="2533650" cy="2962275"/>
          </a:xfrm>
          <a:prstGeom prst="rect">
            <a:avLst/>
          </a:prstGeom>
        </p:spPr>
      </p:pic>
    </p:spTree>
    <p:extLst>
      <p:ext uri="{BB962C8B-B14F-4D97-AF65-F5344CB8AC3E}">
        <p14:creationId xmlns:p14="http://schemas.microsoft.com/office/powerpoint/2010/main" val="116381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Can We use Structure? Or Array?</a:t>
            </a:r>
            <a:endParaRPr lang="en-US" dirty="0"/>
          </a:p>
        </p:txBody>
      </p:sp>
      <p:pic>
        <p:nvPicPr>
          <p:cNvPr id="3" name="Picture 2"/>
          <p:cNvPicPr>
            <a:picLocks noChangeAspect="1"/>
          </p:cNvPicPr>
          <p:nvPr/>
        </p:nvPicPr>
        <p:blipFill>
          <a:blip r:embed="rId2"/>
          <a:stretch>
            <a:fillRect/>
          </a:stretch>
        </p:blipFill>
        <p:spPr>
          <a:xfrm>
            <a:off x="887920" y="2118550"/>
            <a:ext cx="4914900" cy="1285875"/>
          </a:xfrm>
          <a:prstGeom prst="rect">
            <a:avLst/>
          </a:prstGeom>
        </p:spPr>
      </p:pic>
      <p:pic>
        <p:nvPicPr>
          <p:cNvPr id="4" name="Picture 3"/>
          <p:cNvPicPr>
            <a:picLocks noChangeAspect="1"/>
          </p:cNvPicPr>
          <p:nvPr/>
        </p:nvPicPr>
        <p:blipFill>
          <a:blip r:embed="rId3"/>
          <a:stretch>
            <a:fillRect/>
          </a:stretch>
        </p:blipFill>
        <p:spPr>
          <a:xfrm>
            <a:off x="6059995" y="2128074"/>
            <a:ext cx="4914900" cy="1266825"/>
          </a:xfrm>
          <a:prstGeom prst="rect">
            <a:avLst/>
          </a:prstGeom>
        </p:spPr>
      </p:pic>
      <p:pic>
        <p:nvPicPr>
          <p:cNvPr id="5" name="Picture 4"/>
          <p:cNvPicPr>
            <a:picLocks noChangeAspect="1"/>
          </p:cNvPicPr>
          <p:nvPr/>
        </p:nvPicPr>
        <p:blipFill>
          <a:blip r:embed="rId4"/>
          <a:stretch>
            <a:fillRect/>
          </a:stretch>
        </p:blipFill>
        <p:spPr>
          <a:xfrm>
            <a:off x="887920" y="3700462"/>
            <a:ext cx="10086975" cy="1285875"/>
          </a:xfrm>
          <a:prstGeom prst="rect">
            <a:avLst/>
          </a:prstGeom>
        </p:spPr>
      </p:pic>
      <p:pic>
        <p:nvPicPr>
          <p:cNvPr id="6" name="Picture 5"/>
          <p:cNvPicPr>
            <a:picLocks noChangeAspect="1"/>
          </p:cNvPicPr>
          <p:nvPr/>
        </p:nvPicPr>
        <p:blipFill>
          <a:blip r:embed="rId5"/>
          <a:stretch>
            <a:fillRect/>
          </a:stretch>
        </p:blipFill>
        <p:spPr>
          <a:xfrm>
            <a:off x="887920" y="5282374"/>
            <a:ext cx="4914900" cy="1323975"/>
          </a:xfrm>
          <a:prstGeom prst="rect">
            <a:avLst/>
          </a:prstGeom>
        </p:spPr>
      </p:pic>
      <p:pic>
        <p:nvPicPr>
          <p:cNvPr id="7" name="Picture 6"/>
          <p:cNvPicPr>
            <a:picLocks noChangeAspect="1"/>
          </p:cNvPicPr>
          <p:nvPr/>
        </p:nvPicPr>
        <p:blipFill>
          <a:blip r:embed="rId6"/>
          <a:stretch>
            <a:fillRect/>
          </a:stretch>
        </p:blipFill>
        <p:spPr>
          <a:xfrm>
            <a:off x="6059995" y="5301423"/>
            <a:ext cx="4914900" cy="1285875"/>
          </a:xfrm>
          <a:prstGeom prst="rect">
            <a:avLst/>
          </a:prstGeom>
        </p:spPr>
      </p:pic>
    </p:spTree>
    <p:extLst>
      <p:ext uri="{BB962C8B-B14F-4D97-AF65-F5344CB8AC3E}">
        <p14:creationId xmlns:p14="http://schemas.microsoft.com/office/powerpoint/2010/main" val="2790181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Can We use Structure? </a:t>
            </a:r>
            <a:endParaRPr lang="en-US" dirty="0"/>
          </a:p>
        </p:txBody>
      </p:sp>
      <p:pic>
        <p:nvPicPr>
          <p:cNvPr id="5" name="Picture 4"/>
          <p:cNvPicPr>
            <a:picLocks noChangeAspect="1"/>
          </p:cNvPicPr>
          <p:nvPr/>
        </p:nvPicPr>
        <p:blipFill>
          <a:blip r:embed="rId2"/>
          <a:stretch>
            <a:fillRect/>
          </a:stretch>
        </p:blipFill>
        <p:spPr>
          <a:xfrm>
            <a:off x="1047214" y="2260473"/>
            <a:ext cx="10086975" cy="3562350"/>
          </a:xfrm>
          <a:prstGeom prst="rect">
            <a:avLst/>
          </a:prstGeom>
        </p:spPr>
      </p:pic>
    </p:spTree>
    <p:extLst>
      <p:ext uri="{BB962C8B-B14F-4D97-AF65-F5344CB8AC3E}">
        <p14:creationId xmlns:p14="http://schemas.microsoft.com/office/powerpoint/2010/main" val="856534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Can We use Structure? </a:t>
            </a:r>
            <a:endParaRPr lang="en-US" dirty="0"/>
          </a:p>
        </p:txBody>
      </p:sp>
      <p:pic>
        <p:nvPicPr>
          <p:cNvPr id="3" name="Picture 2"/>
          <p:cNvPicPr>
            <a:picLocks noChangeAspect="1"/>
          </p:cNvPicPr>
          <p:nvPr/>
        </p:nvPicPr>
        <p:blipFill>
          <a:blip r:embed="rId2"/>
          <a:stretch>
            <a:fillRect/>
          </a:stretch>
        </p:blipFill>
        <p:spPr>
          <a:xfrm>
            <a:off x="1018639" y="2196084"/>
            <a:ext cx="10144125" cy="3581400"/>
          </a:xfrm>
          <a:prstGeom prst="rect">
            <a:avLst/>
          </a:prstGeom>
        </p:spPr>
      </p:pic>
    </p:spTree>
    <p:extLst>
      <p:ext uri="{BB962C8B-B14F-4D97-AF65-F5344CB8AC3E}">
        <p14:creationId xmlns:p14="http://schemas.microsoft.com/office/powerpoint/2010/main" val="1575161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Can We use Structure? </a:t>
            </a:r>
            <a:endParaRPr lang="en-US" dirty="0"/>
          </a:p>
        </p:txBody>
      </p:sp>
      <p:pic>
        <p:nvPicPr>
          <p:cNvPr id="4" name="Picture 3"/>
          <p:cNvPicPr>
            <a:picLocks noChangeAspect="1"/>
          </p:cNvPicPr>
          <p:nvPr/>
        </p:nvPicPr>
        <p:blipFill>
          <a:blip r:embed="rId2"/>
          <a:stretch>
            <a:fillRect/>
          </a:stretch>
        </p:blipFill>
        <p:spPr>
          <a:xfrm>
            <a:off x="1125664" y="2439352"/>
            <a:ext cx="10086975" cy="3533775"/>
          </a:xfrm>
          <a:prstGeom prst="rect">
            <a:avLst/>
          </a:prstGeom>
        </p:spPr>
      </p:pic>
    </p:spTree>
    <p:extLst>
      <p:ext uri="{BB962C8B-B14F-4D97-AF65-F5344CB8AC3E}">
        <p14:creationId xmlns:p14="http://schemas.microsoft.com/office/powerpoint/2010/main" val="3555853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Can We use </a:t>
            </a:r>
            <a:r>
              <a:rPr lang="en-GB" dirty="0" smtClean="0"/>
              <a:t>Structure?</a:t>
            </a:r>
            <a:endParaRPr lang="en-US" dirty="0"/>
          </a:p>
        </p:txBody>
      </p:sp>
      <p:pic>
        <p:nvPicPr>
          <p:cNvPr id="3" name="Picture 2"/>
          <p:cNvPicPr>
            <a:picLocks noChangeAspect="1"/>
          </p:cNvPicPr>
          <p:nvPr/>
        </p:nvPicPr>
        <p:blipFill>
          <a:blip r:embed="rId2"/>
          <a:stretch>
            <a:fillRect/>
          </a:stretch>
        </p:blipFill>
        <p:spPr>
          <a:xfrm>
            <a:off x="914590" y="2312860"/>
            <a:ext cx="10582275" cy="3914775"/>
          </a:xfrm>
          <a:prstGeom prst="rect">
            <a:avLst/>
          </a:prstGeom>
        </p:spPr>
      </p:pic>
    </p:spTree>
    <p:extLst>
      <p:ext uri="{BB962C8B-B14F-4D97-AF65-F5344CB8AC3E}">
        <p14:creationId xmlns:p14="http://schemas.microsoft.com/office/powerpoint/2010/main" val="216528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References</a:t>
            </a:r>
            <a:endParaRPr lang="en-US" dirty="0"/>
          </a:p>
        </p:txBody>
      </p:sp>
      <p:sp>
        <p:nvSpPr>
          <p:cNvPr id="3" name="Content Placeholder 2"/>
          <p:cNvSpPr>
            <a:spLocks noGrp="1"/>
          </p:cNvSpPr>
          <p:nvPr>
            <p:ph idx="1"/>
          </p:nvPr>
        </p:nvSpPr>
        <p:spPr>
          <a:xfrm>
            <a:off x="581192" y="2180496"/>
            <a:ext cx="10702504" cy="3678303"/>
          </a:xfrm>
        </p:spPr>
        <p:txBody>
          <a:bodyPr anchor="t">
            <a:normAutofit/>
          </a:bodyPr>
          <a:lstStyle/>
          <a:p>
            <a:pPr algn="just"/>
            <a:r>
              <a:rPr lang="id-ID" sz="2400" dirty="0">
                <a:latin typeface="Avenir Next Condensed" panose="020B0506020202020204" pitchFamily="34" charset="0"/>
              </a:rPr>
              <a:t>Phillips, D. </a:t>
            </a:r>
            <a:r>
              <a:rPr lang="id-ID" sz="2400" i="1" dirty="0">
                <a:latin typeface="Avenir Next Condensed" panose="020B0506020202020204" pitchFamily="34" charset="0"/>
              </a:rPr>
              <a:t>Python 3 </a:t>
            </a:r>
            <a:r>
              <a:rPr lang="en-US" sz="2400" i="1" dirty="0">
                <a:latin typeface="Avenir Next Condensed" panose="020B0506020202020204" pitchFamily="34" charset="0"/>
              </a:rPr>
              <a:t>O</a:t>
            </a:r>
            <a:r>
              <a:rPr lang="id-ID" sz="2400" i="1" dirty="0">
                <a:latin typeface="Avenir Next Condensed" panose="020B0506020202020204" pitchFamily="34" charset="0"/>
              </a:rPr>
              <a:t>bject-oriented </a:t>
            </a:r>
            <a:r>
              <a:rPr lang="en-US" sz="2400" i="1" dirty="0">
                <a:latin typeface="Avenir Next Condensed" panose="020B0506020202020204" pitchFamily="34" charset="0"/>
              </a:rPr>
              <a:t>P</a:t>
            </a:r>
            <a:r>
              <a:rPr lang="id-ID" sz="2400" i="1" dirty="0">
                <a:latin typeface="Avenir Next Condensed" panose="020B0506020202020204" pitchFamily="34" charset="0"/>
              </a:rPr>
              <a:t>rogramming</a:t>
            </a:r>
            <a:r>
              <a:rPr lang="id-ID" sz="2400" dirty="0">
                <a:latin typeface="Avenir Next Condensed" panose="020B0506020202020204" pitchFamily="34" charset="0"/>
              </a:rPr>
              <a:t>. </a:t>
            </a:r>
            <a:r>
              <a:rPr lang="en-US" sz="2400" dirty="0">
                <a:latin typeface="Avenir Next Condensed" panose="020B0506020202020204" pitchFamily="34" charset="0"/>
              </a:rPr>
              <a:t>2</a:t>
            </a:r>
            <a:r>
              <a:rPr lang="en-US" sz="2400" baseline="30000" dirty="0">
                <a:latin typeface="Avenir Next Condensed" panose="020B0506020202020204" pitchFamily="34" charset="0"/>
              </a:rPr>
              <a:t>nd</a:t>
            </a:r>
            <a:r>
              <a:rPr lang="en-US" sz="2400" dirty="0">
                <a:latin typeface="Avenir Next Condensed" panose="020B0506020202020204" pitchFamily="34" charset="0"/>
              </a:rPr>
              <a:t> Edition. </a:t>
            </a:r>
            <a:r>
              <a:rPr lang="id-ID" sz="2400" dirty="0">
                <a:latin typeface="Avenir Next Condensed" panose="020B0506020202020204" pitchFamily="34" charset="0"/>
              </a:rPr>
              <a:t>Packt Publishing Ltd, 2015.</a:t>
            </a:r>
            <a:r>
              <a:rPr lang="en-FI" sz="2400" dirty="0">
                <a:latin typeface="Avenir Next Condensed" panose="020B0506020202020204" pitchFamily="34" charset="0"/>
              </a:rPr>
              <a:t> </a:t>
            </a:r>
          </a:p>
          <a:p>
            <a:pPr algn="just"/>
            <a:r>
              <a:rPr lang="en-US" sz="2400" dirty="0">
                <a:latin typeface="Avenir Next Condensed" panose="020B0506020202020204" pitchFamily="34" charset="0"/>
              </a:rPr>
              <a:t>Downey</a:t>
            </a:r>
            <a:r>
              <a:rPr lang="id-ID" sz="2400" dirty="0">
                <a:latin typeface="Avenir Next Condensed" panose="020B0506020202020204" pitchFamily="34" charset="0"/>
              </a:rPr>
              <a:t>, </a:t>
            </a:r>
            <a:r>
              <a:rPr lang="en-US" sz="2400" dirty="0">
                <a:latin typeface="Avenir Next Condensed" panose="020B0506020202020204" pitchFamily="34" charset="0"/>
              </a:rPr>
              <a:t>A</a:t>
            </a:r>
            <a:r>
              <a:rPr lang="id-ID" sz="2400" dirty="0">
                <a:latin typeface="Avenir Next Condensed" panose="020B0506020202020204" pitchFamily="34" charset="0"/>
              </a:rPr>
              <a:t>. </a:t>
            </a:r>
            <a:r>
              <a:rPr lang="en-US" sz="2400" i="1" dirty="0">
                <a:latin typeface="Avenir Next Condensed" panose="020B0506020202020204" pitchFamily="34" charset="0"/>
              </a:rPr>
              <a:t>Think Python</a:t>
            </a:r>
            <a:r>
              <a:rPr lang="id-ID" sz="2400" dirty="0">
                <a:latin typeface="Avenir Next Condensed" panose="020B0506020202020204" pitchFamily="34" charset="0"/>
              </a:rPr>
              <a:t>. </a:t>
            </a:r>
            <a:r>
              <a:rPr lang="en-US" sz="2400" dirty="0">
                <a:latin typeface="Avenir Next Condensed" panose="020B0506020202020204" pitchFamily="34" charset="0"/>
              </a:rPr>
              <a:t>2</a:t>
            </a:r>
            <a:r>
              <a:rPr lang="en-US" sz="2400" baseline="30000" dirty="0">
                <a:latin typeface="Avenir Next Condensed" panose="020B0506020202020204" pitchFamily="34" charset="0"/>
              </a:rPr>
              <a:t>nd</a:t>
            </a:r>
            <a:r>
              <a:rPr lang="en-US" sz="2400" dirty="0">
                <a:latin typeface="Avenir Next Condensed" panose="020B0506020202020204" pitchFamily="34" charset="0"/>
              </a:rPr>
              <a:t> Edition. Green Tea Press</a:t>
            </a:r>
            <a:r>
              <a:rPr lang="id-ID" sz="2400" dirty="0">
                <a:latin typeface="Avenir Next Condensed" panose="020B0506020202020204" pitchFamily="34" charset="0"/>
              </a:rPr>
              <a:t>, 2015</a:t>
            </a:r>
            <a:r>
              <a:rPr lang="id-ID" sz="2400" dirty="0" smtClean="0">
                <a:latin typeface="Avenir Next Condensed" panose="020B0506020202020204" pitchFamily="34" charset="0"/>
              </a:rPr>
              <a:t>.</a:t>
            </a:r>
            <a:endParaRPr lang="en-GB" sz="2400" dirty="0" smtClean="0">
              <a:latin typeface="Avenir Next Condensed" panose="020B0506020202020204" pitchFamily="34" charset="0"/>
            </a:endParaRPr>
          </a:p>
          <a:p>
            <a:pPr algn="just"/>
            <a:r>
              <a:rPr lang="en-GB" sz="2400" dirty="0" smtClean="0">
                <a:latin typeface="Avenir Next Condensed" panose="020B0506020202020204" pitchFamily="34" charset="0"/>
              </a:rPr>
              <a:t>Lutz, M. </a:t>
            </a:r>
            <a:r>
              <a:rPr lang="en-US" sz="2400" i="1" dirty="0">
                <a:latin typeface="Avenir Next Condensed" panose="020B0506020202020204" pitchFamily="34" charset="0"/>
              </a:rPr>
              <a:t>Learning </a:t>
            </a:r>
            <a:r>
              <a:rPr lang="en-US" sz="2400" i="1" dirty="0" smtClean="0">
                <a:latin typeface="Avenir Next Condensed" panose="020B0506020202020204" pitchFamily="34" charset="0"/>
              </a:rPr>
              <a:t>Python:  powerful </a:t>
            </a:r>
            <a:r>
              <a:rPr lang="en-US" sz="2400" i="1" dirty="0">
                <a:latin typeface="Avenir Next Condensed" panose="020B0506020202020204" pitchFamily="34" charset="0"/>
              </a:rPr>
              <a:t>object-oriented </a:t>
            </a:r>
            <a:r>
              <a:rPr lang="en-US" sz="2400" i="1" dirty="0" smtClean="0">
                <a:latin typeface="Avenir Next Condensed" panose="020B0506020202020204" pitchFamily="34" charset="0"/>
              </a:rPr>
              <a:t>programming. </a:t>
            </a:r>
            <a:r>
              <a:rPr lang="en-US" sz="2400" dirty="0" smtClean="0">
                <a:latin typeface="Avenir Next Condensed" panose="020B0506020202020204" pitchFamily="34" charset="0"/>
              </a:rPr>
              <a:t>O’Reilly Media, 2013</a:t>
            </a:r>
            <a:endParaRPr lang="en-GB" sz="2400" dirty="0" smtClean="0">
              <a:latin typeface="Avenir Next Condensed" panose="020B0506020202020204" pitchFamily="34" charset="0"/>
            </a:endParaRPr>
          </a:p>
          <a:p>
            <a:pPr algn="just"/>
            <a:r>
              <a:rPr lang="en-GB" sz="2400" dirty="0" smtClean="0">
                <a:latin typeface="Avenir Next Condensed" panose="020B0506020202020204" pitchFamily="34" charset="0"/>
              </a:rPr>
              <a:t>Lott, S.F. and Philips, D. </a:t>
            </a:r>
            <a:r>
              <a:rPr lang="en-US" sz="2400" i="1" dirty="0">
                <a:latin typeface="Avenir Next Condensed" panose="020B0506020202020204" pitchFamily="34" charset="0"/>
              </a:rPr>
              <a:t>Python Object-Oriented </a:t>
            </a:r>
            <a:r>
              <a:rPr lang="en-US" sz="2400" i="1" dirty="0" smtClean="0">
                <a:latin typeface="Avenir Next Condensed" panose="020B0506020202020204" pitchFamily="34" charset="0"/>
              </a:rPr>
              <a:t>Programming: </a:t>
            </a:r>
            <a:r>
              <a:rPr lang="en-US" sz="2400" i="1" dirty="0">
                <a:latin typeface="Avenir Next Condensed" panose="020B0506020202020204" pitchFamily="34" charset="0"/>
              </a:rPr>
              <a:t>Build robust and maintainable object-oriented Python applications and </a:t>
            </a:r>
            <a:r>
              <a:rPr lang="en-US" sz="2400" i="1" dirty="0" smtClean="0">
                <a:latin typeface="Avenir Next Condensed" panose="020B0506020202020204" pitchFamily="34" charset="0"/>
              </a:rPr>
              <a:t>libraries</a:t>
            </a:r>
            <a:r>
              <a:rPr lang="en-US" sz="2400" dirty="0" smtClean="0">
                <a:latin typeface="Avenir Next Condensed" panose="020B0506020202020204" pitchFamily="34" charset="0"/>
              </a:rPr>
              <a:t>. </a:t>
            </a:r>
            <a:r>
              <a:rPr lang="id-ID" sz="2400" dirty="0">
                <a:latin typeface="Avenir Next Condensed" panose="020B0506020202020204" pitchFamily="34" charset="0"/>
              </a:rPr>
              <a:t>Packt Publishing Ltd, </a:t>
            </a:r>
            <a:r>
              <a:rPr lang="id-ID" sz="2400" dirty="0" smtClean="0">
                <a:latin typeface="Avenir Next Condensed" panose="020B0506020202020204" pitchFamily="34" charset="0"/>
              </a:rPr>
              <a:t>20</a:t>
            </a:r>
            <a:r>
              <a:rPr lang="en-GB" sz="2400" dirty="0" smtClean="0">
                <a:latin typeface="Avenir Next Condensed" panose="020B0506020202020204" pitchFamily="34" charset="0"/>
              </a:rPr>
              <a:t>21</a:t>
            </a:r>
            <a:r>
              <a:rPr lang="id-ID" sz="2400" dirty="0" smtClean="0">
                <a:latin typeface="Avenir Next Condensed" panose="020B0506020202020204" pitchFamily="34" charset="0"/>
              </a:rPr>
              <a:t>.</a:t>
            </a:r>
            <a:endParaRPr lang="en-US" sz="2400" i="1" dirty="0">
              <a:latin typeface="Avenir Next Condensed" panose="020B0506020202020204" pitchFamily="34" charset="0"/>
            </a:endParaRPr>
          </a:p>
        </p:txBody>
      </p:sp>
    </p:spTree>
    <p:extLst>
      <p:ext uri="{BB962C8B-B14F-4D97-AF65-F5344CB8AC3E}">
        <p14:creationId xmlns:p14="http://schemas.microsoft.com/office/powerpoint/2010/main" val="333450490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Can We use Structure?</a:t>
            </a:r>
            <a:endParaRPr lang="en-US" dirty="0"/>
          </a:p>
        </p:txBody>
      </p:sp>
      <p:pic>
        <p:nvPicPr>
          <p:cNvPr id="3" name="Picture 2"/>
          <p:cNvPicPr>
            <a:picLocks noChangeAspect="1"/>
          </p:cNvPicPr>
          <p:nvPr/>
        </p:nvPicPr>
        <p:blipFill>
          <a:blip r:embed="rId2"/>
          <a:stretch>
            <a:fillRect/>
          </a:stretch>
        </p:blipFill>
        <p:spPr>
          <a:xfrm>
            <a:off x="1042452" y="2291524"/>
            <a:ext cx="10096500" cy="1323975"/>
          </a:xfrm>
          <a:prstGeom prst="rect">
            <a:avLst/>
          </a:prstGeom>
        </p:spPr>
      </p:pic>
      <p:pic>
        <p:nvPicPr>
          <p:cNvPr id="4" name="Picture 3"/>
          <p:cNvPicPr>
            <a:picLocks noChangeAspect="1"/>
          </p:cNvPicPr>
          <p:nvPr/>
        </p:nvPicPr>
        <p:blipFill>
          <a:blip r:embed="rId3"/>
          <a:stretch>
            <a:fillRect/>
          </a:stretch>
        </p:blipFill>
        <p:spPr>
          <a:xfrm>
            <a:off x="1042452" y="3886962"/>
            <a:ext cx="10077450" cy="2247900"/>
          </a:xfrm>
          <a:prstGeom prst="rect">
            <a:avLst/>
          </a:prstGeom>
        </p:spPr>
      </p:pic>
    </p:spTree>
    <p:extLst>
      <p:ext uri="{BB962C8B-B14F-4D97-AF65-F5344CB8AC3E}">
        <p14:creationId xmlns:p14="http://schemas.microsoft.com/office/powerpoint/2010/main" val="304946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What are Objects?</a:t>
            </a:r>
            <a:endParaRPr lang="en-US" dirty="0"/>
          </a:p>
        </p:txBody>
      </p:sp>
      <p:pic>
        <p:nvPicPr>
          <p:cNvPr id="3" name="Picture 2"/>
          <p:cNvPicPr>
            <a:picLocks noChangeAspect="1"/>
          </p:cNvPicPr>
          <p:nvPr/>
        </p:nvPicPr>
        <p:blipFill>
          <a:blip r:embed="rId2"/>
          <a:stretch>
            <a:fillRect/>
          </a:stretch>
        </p:blipFill>
        <p:spPr>
          <a:xfrm>
            <a:off x="1066264" y="2333625"/>
            <a:ext cx="10048875" cy="1276350"/>
          </a:xfrm>
          <a:prstGeom prst="rect">
            <a:avLst/>
          </a:prstGeom>
        </p:spPr>
      </p:pic>
      <p:pic>
        <p:nvPicPr>
          <p:cNvPr id="4" name="Picture 3"/>
          <p:cNvPicPr>
            <a:picLocks noChangeAspect="1"/>
          </p:cNvPicPr>
          <p:nvPr/>
        </p:nvPicPr>
        <p:blipFill>
          <a:blip r:embed="rId3"/>
          <a:stretch>
            <a:fillRect/>
          </a:stretch>
        </p:blipFill>
        <p:spPr>
          <a:xfrm>
            <a:off x="1066264" y="4016164"/>
            <a:ext cx="10058400" cy="1276350"/>
          </a:xfrm>
          <a:prstGeom prst="rect">
            <a:avLst/>
          </a:prstGeom>
        </p:spPr>
      </p:pic>
      <p:sp>
        <p:nvSpPr>
          <p:cNvPr id="5" name="Title 1"/>
          <p:cNvSpPr txBox="1">
            <a:spLocks/>
          </p:cNvSpPr>
          <p:nvPr/>
        </p:nvSpPr>
        <p:spPr>
          <a:xfrm>
            <a:off x="6967728" y="5292514"/>
            <a:ext cx="4912102"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solidFill>
                  <a:schemeClr val="tx1"/>
                </a:solidFill>
              </a:rPr>
              <a:t>Circular Explanation?</a:t>
            </a:r>
            <a:endParaRPr lang="en-US" dirty="0">
              <a:solidFill>
                <a:schemeClr val="tx1"/>
              </a:solidFill>
            </a:endParaRPr>
          </a:p>
        </p:txBody>
      </p:sp>
    </p:spTree>
    <p:extLst>
      <p:ext uri="{BB962C8B-B14F-4D97-AF65-F5344CB8AC3E}">
        <p14:creationId xmlns:p14="http://schemas.microsoft.com/office/powerpoint/2010/main" val="143592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153" y="6102856"/>
            <a:ext cx="9912274" cy="625892"/>
          </a:xfrm>
        </p:spPr>
        <p:txBody>
          <a:bodyPr>
            <a:normAutofit/>
          </a:bodyPr>
          <a:lstStyle/>
          <a:p>
            <a:r>
              <a:rPr lang="en-GB" sz="2000" dirty="0" smtClean="0">
                <a:solidFill>
                  <a:schemeClr val="tx1"/>
                </a:solidFill>
              </a:rPr>
              <a:t>Class Attributes/Methods VS Instance Attributes/Methods Conundrum</a:t>
            </a:r>
            <a:endParaRPr lang="en-US" sz="2000" dirty="0">
              <a:solidFill>
                <a:schemeClr val="tx1"/>
              </a:solidFill>
            </a:endParaRPr>
          </a:p>
        </p:txBody>
      </p:sp>
      <p:pic>
        <p:nvPicPr>
          <p:cNvPr id="3" name="Picture 2"/>
          <p:cNvPicPr>
            <a:picLocks noChangeAspect="1"/>
          </p:cNvPicPr>
          <p:nvPr/>
        </p:nvPicPr>
        <p:blipFill>
          <a:blip r:embed="rId2"/>
          <a:stretch>
            <a:fillRect/>
          </a:stretch>
        </p:blipFill>
        <p:spPr>
          <a:xfrm>
            <a:off x="1051977" y="2503360"/>
            <a:ext cx="10077450" cy="3533775"/>
          </a:xfrm>
          <a:prstGeom prst="rect">
            <a:avLst/>
          </a:prstGeom>
        </p:spPr>
      </p:pic>
      <p:pic>
        <p:nvPicPr>
          <p:cNvPr id="4" name="Picture 3"/>
          <p:cNvPicPr>
            <a:picLocks noChangeAspect="1"/>
          </p:cNvPicPr>
          <p:nvPr/>
        </p:nvPicPr>
        <p:blipFill>
          <a:blip r:embed="rId3"/>
          <a:stretch>
            <a:fillRect/>
          </a:stretch>
        </p:blipFill>
        <p:spPr>
          <a:xfrm>
            <a:off x="1136178" y="3426142"/>
            <a:ext cx="4991100" cy="1285875"/>
          </a:xfrm>
          <a:prstGeom prst="rect">
            <a:avLst/>
          </a:prstGeom>
        </p:spPr>
      </p:pic>
      <p:pic>
        <p:nvPicPr>
          <p:cNvPr id="5" name="Picture 4"/>
          <p:cNvPicPr>
            <a:picLocks noChangeAspect="1"/>
          </p:cNvPicPr>
          <p:nvPr/>
        </p:nvPicPr>
        <p:blipFill>
          <a:blip r:embed="rId4"/>
          <a:stretch>
            <a:fillRect/>
          </a:stretch>
        </p:blipFill>
        <p:spPr>
          <a:xfrm>
            <a:off x="6118134" y="3335273"/>
            <a:ext cx="4400550" cy="1943100"/>
          </a:xfrm>
          <a:prstGeom prst="rect">
            <a:avLst/>
          </a:prstGeom>
        </p:spPr>
      </p:pic>
      <p:pic>
        <p:nvPicPr>
          <p:cNvPr id="6" name="Picture 5"/>
          <p:cNvPicPr>
            <a:picLocks noChangeAspect="1"/>
          </p:cNvPicPr>
          <p:nvPr/>
        </p:nvPicPr>
        <p:blipFill>
          <a:blip r:embed="rId5"/>
          <a:stretch>
            <a:fillRect/>
          </a:stretch>
        </p:blipFill>
        <p:spPr>
          <a:xfrm>
            <a:off x="1066264" y="2508122"/>
            <a:ext cx="10048875" cy="3524250"/>
          </a:xfrm>
          <a:prstGeom prst="rect">
            <a:avLst/>
          </a:prstGeom>
        </p:spPr>
      </p:pic>
      <p:pic>
        <p:nvPicPr>
          <p:cNvPr id="7" name="Picture 6"/>
          <p:cNvPicPr>
            <a:picLocks noChangeAspect="1"/>
          </p:cNvPicPr>
          <p:nvPr/>
        </p:nvPicPr>
        <p:blipFill>
          <a:blip r:embed="rId6"/>
          <a:stretch>
            <a:fillRect/>
          </a:stretch>
        </p:blipFill>
        <p:spPr>
          <a:xfrm>
            <a:off x="6090701" y="4736972"/>
            <a:ext cx="5057775" cy="1295400"/>
          </a:xfrm>
          <a:prstGeom prst="rect">
            <a:avLst/>
          </a:prstGeom>
        </p:spPr>
      </p:pic>
      <p:sp>
        <p:nvSpPr>
          <p:cNvPr id="9" name="Title 1"/>
          <p:cNvSpPr txBox="1">
            <a:spLocks/>
          </p:cNvSpPr>
          <p:nvPr/>
        </p:nvSpPr>
        <p:spPr>
          <a:xfrm>
            <a:off x="575894" y="729658"/>
            <a:ext cx="11029616" cy="988332"/>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t>Classes and Objects</a:t>
            </a:r>
            <a:endParaRPr lang="en-US" dirty="0"/>
          </a:p>
        </p:txBody>
      </p:sp>
    </p:spTree>
    <p:extLst>
      <p:ext uri="{BB962C8B-B14F-4D97-AF65-F5344CB8AC3E}">
        <p14:creationId xmlns:p14="http://schemas.microsoft.com/office/powerpoint/2010/main" val="427660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fade">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 vs Instance Attributes/Methods</a:t>
            </a:r>
            <a:endParaRPr lang="en-US" dirty="0"/>
          </a:p>
        </p:txBody>
      </p:sp>
      <p:pic>
        <p:nvPicPr>
          <p:cNvPr id="3" name="Picture 2"/>
          <p:cNvPicPr>
            <a:picLocks noChangeAspect="1"/>
          </p:cNvPicPr>
          <p:nvPr/>
        </p:nvPicPr>
        <p:blipFill>
          <a:blip r:embed="rId2"/>
          <a:stretch>
            <a:fillRect/>
          </a:stretch>
        </p:blipFill>
        <p:spPr>
          <a:xfrm>
            <a:off x="905065" y="2111311"/>
            <a:ext cx="4200525" cy="4391025"/>
          </a:xfrm>
          <a:prstGeom prst="rect">
            <a:avLst/>
          </a:prstGeom>
        </p:spPr>
      </p:pic>
      <p:sp>
        <p:nvSpPr>
          <p:cNvPr id="4" name="Title 1"/>
          <p:cNvSpPr txBox="1">
            <a:spLocks/>
          </p:cNvSpPr>
          <p:nvPr/>
        </p:nvSpPr>
        <p:spPr>
          <a:xfrm>
            <a:off x="5230190" y="3456041"/>
            <a:ext cx="2368474" cy="988332"/>
          </a:xfrm>
          <a:prstGeom prst="rect">
            <a:avLst/>
          </a:prstGeom>
        </p:spPr>
        <p:txBody>
          <a:bodyPr vert="horz" lIns="91440" tIns="45720" rIns="91440" bIns="45720" rtlCol="0" anchor="b">
            <a:normAutofit fontScale="70000" lnSpcReduction="2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solidFill>
                  <a:schemeClr val="tx1"/>
                </a:solidFill>
              </a:rPr>
              <a:t>Initialize Position From Inside the Class</a:t>
            </a:r>
            <a:endParaRPr lang="en-US" dirty="0">
              <a:solidFill>
                <a:schemeClr val="tx1"/>
              </a:solidFill>
            </a:endParaRPr>
          </a:p>
        </p:txBody>
      </p:sp>
      <p:sp>
        <p:nvSpPr>
          <p:cNvPr id="5" name="Right Arrow 4"/>
          <p:cNvSpPr/>
          <p:nvPr/>
        </p:nvSpPr>
        <p:spPr>
          <a:xfrm>
            <a:off x="5472595" y="4306823"/>
            <a:ext cx="1883664" cy="125233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stretch>
            <a:fillRect/>
          </a:stretch>
        </p:blipFill>
        <p:spPr>
          <a:xfrm>
            <a:off x="7515796" y="2258385"/>
            <a:ext cx="4219575" cy="4371975"/>
          </a:xfrm>
          <a:prstGeom prst="rect">
            <a:avLst/>
          </a:prstGeom>
        </p:spPr>
      </p:pic>
      <p:sp>
        <p:nvSpPr>
          <p:cNvPr id="7" name="&quot;No&quot; Symbol 6"/>
          <p:cNvSpPr/>
          <p:nvPr/>
        </p:nvSpPr>
        <p:spPr>
          <a:xfrm>
            <a:off x="8357616" y="3035808"/>
            <a:ext cx="2121408" cy="22860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itle 1"/>
          <p:cNvSpPr txBox="1">
            <a:spLocks/>
          </p:cNvSpPr>
          <p:nvPr/>
        </p:nvSpPr>
        <p:spPr>
          <a:xfrm>
            <a:off x="5188756" y="5605391"/>
            <a:ext cx="2368474" cy="988332"/>
          </a:xfrm>
          <a:prstGeom prst="rect">
            <a:avLst/>
          </a:prstGeom>
        </p:spPr>
        <p:txBody>
          <a:bodyPr vert="horz" lIns="91440" tIns="45720" rIns="91440" bIns="45720" rtlCol="0" anchor="b">
            <a:normAutofit fontScale="85000" lnSpcReduction="200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solidFill>
                  <a:schemeClr val="tx1"/>
                </a:solidFill>
              </a:rPr>
              <a:t>Position: Instance Attributes</a:t>
            </a:r>
            <a:endParaRPr lang="en-US" dirty="0">
              <a:solidFill>
                <a:schemeClr val="tx1"/>
              </a:solidFill>
            </a:endParaRPr>
          </a:p>
        </p:txBody>
      </p:sp>
    </p:spTree>
    <p:extLst>
      <p:ext uri="{BB962C8B-B14F-4D97-AF65-F5344CB8AC3E}">
        <p14:creationId xmlns:p14="http://schemas.microsoft.com/office/powerpoint/2010/main" val="310911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P spid="7" grpId="0" animBg="1"/>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 vs Instance Attributes/Methods</a:t>
            </a:r>
            <a:endParaRPr lang="en-US" dirty="0"/>
          </a:p>
        </p:txBody>
      </p:sp>
      <p:pic>
        <p:nvPicPr>
          <p:cNvPr id="3" name="Picture 2"/>
          <p:cNvPicPr>
            <a:picLocks noChangeAspect="1"/>
          </p:cNvPicPr>
          <p:nvPr/>
        </p:nvPicPr>
        <p:blipFill>
          <a:blip r:embed="rId2"/>
          <a:stretch>
            <a:fillRect/>
          </a:stretch>
        </p:blipFill>
        <p:spPr>
          <a:xfrm>
            <a:off x="3966627" y="2088642"/>
            <a:ext cx="4248150" cy="4381500"/>
          </a:xfrm>
          <a:prstGeom prst="rect">
            <a:avLst/>
          </a:prstGeom>
        </p:spPr>
      </p:pic>
      <p:cxnSp>
        <p:nvCxnSpPr>
          <p:cNvPr id="5" name="Straight Arrow Connector 4"/>
          <p:cNvCxnSpPr/>
          <p:nvPr/>
        </p:nvCxnSpPr>
        <p:spPr>
          <a:xfrm flipV="1">
            <a:off x="6519672" y="3456432"/>
            <a:ext cx="292608" cy="92354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5824728" y="3456432"/>
            <a:ext cx="356616" cy="923544"/>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367528" y="4059936"/>
            <a:ext cx="750606" cy="5913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04318" y="4764024"/>
            <a:ext cx="877026" cy="3349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742832" y="4764024"/>
            <a:ext cx="621392" cy="85039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519672" y="4764024"/>
            <a:ext cx="367492" cy="85039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56648" y="4651248"/>
            <a:ext cx="877424" cy="447676"/>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556648" y="4116926"/>
            <a:ext cx="877424" cy="38298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Title 1"/>
          <p:cNvSpPr txBox="1">
            <a:spLocks/>
          </p:cNvSpPr>
          <p:nvPr/>
        </p:nvSpPr>
        <p:spPr>
          <a:xfrm>
            <a:off x="8653291" y="3291060"/>
            <a:ext cx="2368474" cy="988332"/>
          </a:xfrm>
          <a:prstGeom prst="rect">
            <a:avLst/>
          </a:prstGeom>
        </p:spPr>
        <p:txBody>
          <a:bodyPr vert="horz" lIns="91440" tIns="45720" rIns="91440" bIns="45720" rtlCol="0" anchor="b">
            <a:normAutofit fontScale="92500"/>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smtClean="0">
                <a:solidFill>
                  <a:schemeClr val="tx1"/>
                </a:solidFill>
              </a:rPr>
              <a:t>Move(): Class Methods</a:t>
            </a:r>
            <a:endParaRPr lang="en-US" dirty="0">
              <a:solidFill>
                <a:schemeClr val="tx1"/>
              </a:solidFill>
            </a:endParaRPr>
          </a:p>
        </p:txBody>
      </p:sp>
    </p:spTree>
    <p:extLst>
      <p:ext uri="{BB962C8B-B14F-4D97-AF65-F5344CB8AC3E}">
        <p14:creationId xmlns:p14="http://schemas.microsoft.com/office/powerpoint/2010/main" val="367357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down)">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righ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down)">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Unified Modelling Language Representation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451316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Objects in Unified Modelling Language</a:t>
            </a:r>
            <a:endParaRPr lang="en-US" dirty="0"/>
          </a:p>
        </p:txBody>
      </p:sp>
      <p:pic>
        <p:nvPicPr>
          <p:cNvPr id="3" name="Picture 8" descr="Apple Barrel High Res Stock Images | Shutterstock">
            <a:extLst>
              <a:ext uri="{FF2B5EF4-FFF2-40B4-BE49-F238E27FC236}">
                <a16:creationId xmlns:a16="http://schemas.microsoft.com/office/drawing/2014/main" id="{B339B53F-FD1C-5242-83B9-B36E24289C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4070"/>
          <a:stretch/>
        </p:blipFill>
        <p:spPr bwMode="auto">
          <a:xfrm>
            <a:off x="7499969" y="4281550"/>
            <a:ext cx="3727437" cy="22995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10 Amazing Health Benefits Of Apples - Minnetonka Orchards">
            <a:extLst>
              <a:ext uri="{FF2B5EF4-FFF2-40B4-BE49-F238E27FC236}">
                <a16:creationId xmlns:a16="http://schemas.microsoft.com/office/drawing/2014/main" id="{A6E057EB-84C0-394B-8276-F2DCEEC74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713" y="4501089"/>
            <a:ext cx="1944887" cy="18604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oro” and “Sanguinello” Orange: from Sicily to Japan | Italian Food  Excellence">
            <a:extLst>
              <a:ext uri="{FF2B5EF4-FFF2-40B4-BE49-F238E27FC236}">
                <a16:creationId xmlns:a16="http://schemas.microsoft.com/office/drawing/2014/main" id="{615E5455-D244-A94B-A16F-B768679A9E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713" y="2153624"/>
            <a:ext cx="2410664" cy="21279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7EFDD31-7F97-384F-96DD-BABBB3A75416}"/>
              </a:ext>
            </a:extLst>
          </p:cNvPr>
          <p:cNvPicPr>
            <a:picLocks noChangeAspect="1"/>
          </p:cNvPicPr>
          <p:nvPr/>
        </p:nvPicPr>
        <p:blipFill>
          <a:blip r:embed="rId5"/>
          <a:stretch>
            <a:fillRect/>
          </a:stretch>
        </p:blipFill>
        <p:spPr>
          <a:xfrm>
            <a:off x="4213970" y="3263214"/>
            <a:ext cx="3072462" cy="1960019"/>
          </a:xfrm>
          <a:prstGeom prst="rect">
            <a:avLst/>
          </a:prstGeom>
        </p:spPr>
      </p:pic>
      <p:pic>
        <p:nvPicPr>
          <p:cNvPr id="7" name="Picture 6" descr="Orange Basket High Res Stock Images | Shutterstock">
            <a:extLst>
              <a:ext uri="{FF2B5EF4-FFF2-40B4-BE49-F238E27FC236}">
                <a16:creationId xmlns:a16="http://schemas.microsoft.com/office/drawing/2014/main" id="{D9B82FC1-6469-CB4D-B9FF-583222AD8B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6255"/>
          <a:stretch/>
        </p:blipFill>
        <p:spPr bwMode="auto">
          <a:xfrm>
            <a:off x="7806561" y="2153624"/>
            <a:ext cx="2576147" cy="196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8574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Classes and Objects in Unified Modelling Language</a:t>
            </a:r>
            <a:endParaRPr lang="en-US" dirty="0"/>
          </a:p>
        </p:txBody>
      </p:sp>
      <p:pic>
        <p:nvPicPr>
          <p:cNvPr id="8" name="Picture 7">
            <a:extLst>
              <a:ext uri="{FF2B5EF4-FFF2-40B4-BE49-F238E27FC236}">
                <a16:creationId xmlns:a16="http://schemas.microsoft.com/office/drawing/2014/main" id="{3AE8C387-A4EF-CB48-9EF6-69CBD0CB0BE6}"/>
              </a:ext>
            </a:extLst>
          </p:cNvPr>
          <p:cNvPicPr>
            <a:picLocks noChangeAspect="1"/>
          </p:cNvPicPr>
          <p:nvPr/>
        </p:nvPicPr>
        <p:blipFill>
          <a:blip r:embed="rId2"/>
          <a:stretch>
            <a:fillRect/>
          </a:stretch>
        </p:blipFill>
        <p:spPr>
          <a:xfrm>
            <a:off x="6457103" y="3047535"/>
            <a:ext cx="3013816" cy="2344079"/>
          </a:xfrm>
          <a:prstGeom prst="rect">
            <a:avLst/>
          </a:prstGeom>
        </p:spPr>
      </p:pic>
      <p:pic>
        <p:nvPicPr>
          <p:cNvPr id="9" name="Picture 8">
            <a:extLst>
              <a:ext uri="{FF2B5EF4-FFF2-40B4-BE49-F238E27FC236}">
                <a16:creationId xmlns:a16="http://schemas.microsoft.com/office/drawing/2014/main" id="{A96894AC-5514-974B-BC23-5D6E2CCB1EC1}"/>
              </a:ext>
            </a:extLst>
          </p:cNvPr>
          <p:cNvPicPr>
            <a:picLocks noChangeAspect="1"/>
          </p:cNvPicPr>
          <p:nvPr/>
        </p:nvPicPr>
        <p:blipFill>
          <a:blip r:embed="rId3"/>
          <a:stretch>
            <a:fillRect/>
          </a:stretch>
        </p:blipFill>
        <p:spPr>
          <a:xfrm>
            <a:off x="918220" y="3224000"/>
            <a:ext cx="3072462" cy="1960019"/>
          </a:xfrm>
          <a:prstGeom prst="rect">
            <a:avLst/>
          </a:prstGeom>
        </p:spPr>
      </p:pic>
      <p:sp>
        <p:nvSpPr>
          <p:cNvPr id="10" name="Right Arrow 9">
            <a:extLst>
              <a:ext uri="{FF2B5EF4-FFF2-40B4-BE49-F238E27FC236}">
                <a16:creationId xmlns:a16="http://schemas.microsoft.com/office/drawing/2014/main" id="{2B6C6795-50B8-4247-93A7-4C14EA9D04B5}"/>
              </a:ext>
            </a:extLst>
          </p:cNvPr>
          <p:cNvSpPr/>
          <p:nvPr/>
        </p:nvSpPr>
        <p:spPr>
          <a:xfrm>
            <a:off x="4883780" y="4007701"/>
            <a:ext cx="680225" cy="42374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1" name="TextBox 10">
            <a:extLst>
              <a:ext uri="{FF2B5EF4-FFF2-40B4-BE49-F238E27FC236}">
                <a16:creationId xmlns:a16="http://schemas.microsoft.com/office/drawing/2014/main" id="{467A01DF-808D-BE42-A792-3FFAF89B47E1}"/>
              </a:ext>
            </a:extLst>
          </p:cNvPr>
          <p:cNvSpPr txBox="1"/>
          <p:nvPr/>
        </p:nvSpPr>
        <p:spPr>
          <a:xfrm>
            <a:off x="918220" y="2103604"/>
            <a:ext cx="8974188" cy="707886"/>
          </a:xfrm>
          <a:prstGeom prst="rect">
            <a:avLst/>
          </a:prstGeom>
          <a:noFill/>
        </p:spPr>
        <p:txBody>
          <a:bodyPr wrap="none" rtlCol="0">
            <a:spAutoFit/>
          </a:bodyPr>
          <a:lstStyle/>
          <a:p>
            <a:r>
              <a:rPr lang="en-GB" sz="2000" dirty="0">
                <a:latin typeface="Avenir Next Condensed" panose="020B0506020202020204" pitchFamily="34" charset="0"/>
              </a:rPr>
              <a:t>The beauty of UML is that most things are optional</a:t>
            </a:r>
          </a:p>
          <a:p>
            <a:r>
              <a:rPr lang="en-GB" sz="2000" dirty="0">
                <a:latin typeface="Avenir Next Condensed" panose="020B0506020202020204" pitchFamily="34" charset="0"/>
              </a:rPr>
              <a:t>We only need to specify as much information in a diagram as makes sense for the current situation</a:t>
            </a:r>
          </a:p>
        </p:txBody>
      </p:sp>
      <p:sp>
        <p:nvSpPr>
          <p:cNvPr id="12" name="Rectangle 11">
            <a:extLst>
              <a:ext uri="{FF2B5EF4-FFF2-40B4-BE49-F238E27FC236}">
                <a16:creationId xmlns:a16="http://schemas.microsoft.com/office/drawing/2014/main" id="{4BBF1777-D121-7F43-80D2-47AD1D27ED0F}"/>
              </a:ext>
            </a:extLst>
          </p:cNvPr>
          <p:cNvSpPr/>
          <p:nvPr/>
        </p:nvSpPr>
        <p:spPr>
          <a:xfrm>
            <a:off x="1001261" y="5730168"/>
            <a:ext cx="5754139" cy="923330"/>
          </a:xfrm>
          <a:prstGeom prst="rect">
            <a:avLst/>
          </a:prstGeom>
        </p:spPr>
        <p:txBody>
          <a:bodyPr wrap="none">
            <a:spAutoFit/>
          </a:bodyPr>
          <a:lstStyle/>
          <a:p>
            <a:pPr marL="285750" indent="-285750">
              <a:buFont typeface="Arial" panose="020B0604020202020204" pitchFamily="34" charset="0"/>
              <a:buChar char="•"/>
            </a:pPr>
            <a:r>
              <a:rPr lang="en-GB" dirty="0">
                <a:latin typeface="Avenir Next Condensed" panose="020B0506020202020204" pitchFamily="34" charset="0"/>
              </a:rPr>
              <a:t>Many </a:t>
            </a:r>
            <a:r>
              <a:rPr lang="en-GB" b="1" dirty="0">
                <a:latin typeface="Avenir Next Condensed" panose="020B0506020202020204" pitchFamily="34" charset="0"/>
              </a:rPr>
              <a:t>Apples</a:t>
            </a:r>
            <a:r>
              <a:rPr lang="en-GB" dirty="0">
                <a:latin typeface="Avenir Next Condensed" panose="020B0506020202020204" pitchFamily="34" charset="0"/>
              </a:rPr>
              <a:t> go in one </a:t>
            </a:r>
            <a:r>
              <a:rPr lang="en-GB" b="1" dirty="0">
                <a:latin typeface="Avenir Next Condensed" panose="020B0506020202020204" pitchFamily="34" charset="0"/>
              </a:rPr>
              <a:t>Barrel</a:t>
            </a:r>
          </a:p>
          <a:p>
            <a:pPr marL="285750" indent="-285750">
              <a:buFont typeface="Arial" panose="020B0604020202020204" pitchFamily="34" charset="0"/>
              <a:buChar char="•"/>
            </a:pPr>
            <a:r>
              <a:rPr lang="en-GB" dirty="0">
                <a:latin typeface="Avenir Next Condensed" panose="020B0506020202020204" pitchFamily="34" charset="0"/>
              </a:rPr>
              <a:t>One </a:t>
            </a:r>
            <a:r>
              <a:rPr lang="en-GB" b="1" dirty="0">
                <a:latin typeface="Avenir Next Condensed" panose="020B0506020202020204" pitchFamily="34" charset="0"/>
              </a:rPr>
              <a:t>Basket </a:t>
            </a:r>
            <a:r>
              <a:rPr lang="en-GB" dirty="0">
                <a:latin typeface="Avenir Next Condensed" panose="020B0506020202020204" pitchFamily="34" charset="0"/>
              </a:rPr>
              <a:t>can hold many (represented by a </a:t>
            </a:r>
            <a:r>
              <a:rPr lang="en-GB" b="1" dirty="0">
                <a:latin typeface="Avenir Next Condensed" panose="020B0506020202020204" pitchFamily="34" charset="0"/>
              </a:rPr>
              <a:t>*</a:t>
            </a:r>
            <a:r>
              <a:rPr lang="en-GB" dirty="0">
                <a:latin typeface="Avenir Next Condensed" panose="020B0506020202020204" pitchFamily="34" charset="0"/>
              </a:rPr>
              <a:t>) </a:t>
            </a:r>
            <a:r>
              <a:rPr lang="en-GB" b="1" dirty="0">
                <a:latin typeface="Avenir Next Condensed" panose="020B0506020202020204" pitchFamily="34" charset="0"/>
              </a:rPr>
              <a:t>Orange </a:t>
            </a:r>
            <a:r>
              <a:rPr lang="en-GB" dirty="0">
                <a:latin typeface="Avenir Next Condensed" panose="020B0506020202020204" pitchFamily="34" charset="0"/>
              </a:rPr>
              <a:t>objects </a:t>
            </a:r>
          </a:p>
          <a:p>
            <a:pPr marL="285750" indent="-285750">
              <a:buFont typeface="Arial" panose="020B0604020202020204" pitchFamily="34" charset="0"/>
              <a:buChar char="•"/>
            </a:pPr>
            <a:r>
              <a:rPr lang="en-GB" dirty="0">
                <a:latin typeface="Avenir Next Condensed" panose="020B0506020202020204" pitchFamily="34" charset="0"/>
              </a:rPr>
              <a:t>Any one </a:t>
            </a:r>
            <a:r>
              <a:rPr lang="en-GB" b="1" dirty="0">
                <a:latin typeface="Avenir Next Condensed" panose="020B0506020202020204" pitchFamily="34" charset="0"/>
              </a:rPr>
              <a:t>Orange </a:t>
            </a:r>
            <a:r>
              <a:rPr lang="en-GB" dirty="0">
                <a:latin typeface="Avenir Next Condensed" panose="020B0506020202020204" pitchFamily="34" charset="0"/>
              </a:rPr>
              <a:t>can go in exactly one </a:t>
            </a:r>
            <a:r>
              <a:rPr lang="en-GB" b="1" dirty="0">
                <a:latin typeface="Avenir Next Condensed" panose="020B0506020202020204" pitchFamily="34" charset="0"/>
              </a:rPr>
              <a:t>Basket </a:t>
            </a:r>
            <a:endParaRPr lang="en-GB" dirty="0">
              <a:latin typeface="Avenir Next Condensed" panose="020B0506020202020204" pitchFamily="34" charset="0"/>
            </a:endParaRPr>
          </a:p>
        </p:txBody>
      </p:sp>
      <p:sp>
        <p:nvSpPr>
          <p:cNvPr id="13" name="TextBox 12">
            <a:extLst>
              <a:ext uri="{FF2B5EF4-FFF2-40B4-BE49-F238E27FC236}">
                <a16:creationId xmlns:a16="http://schemas.microsoft.com/office/drawing/2014/main" id="{84D0FEA4-ED98-FF45-9D81-4755A505E8A1}"/>
              </a:ext>
            </a:extLst>
          </p:cNvPr>
          <p:cNvSpPr txBox="1"/>
          <p:nvPr/>
        </p:nvSpPr>
        <p:spPr>
          <a:xfrm>
            <a:off x="7321047" y="5391614"/>
            <a:ext cx="1285928" cy="369332"/>
          </a:xfrm>
          <a:prstGeom prst="rect">
            <a:avLst/>
          </a:prstGeom>
          <a:noFill/>
        </p:spPr>
        <p:txBody>
          <a:bodyPr wrap="none" rtlCol="0">
            <a:spAutoFit/>
          </a:bodyPr>
          <a:lstStyle/>
          <a:p>
            <a:pPr algn="ctr"/>
            <a:r>
              <a:rPr lang="en-GB" dirty="0">
                <a:latin typeface="Avenir Next Condensed" panose="020B0506020202020204" pitchFamily="34" charset="0"/>
              </a:rPr>
              <a:t>c</a:t>
            </a:r>
            <a:r>
              <a:rPr lang="en-FI" dirty="0">
                <a:latin typeface="Avenir Next Condensed" panose="020B0506020202020204" pitchFamily="34" charset="0"/>
              </a:rPr>
              <a:t>lass diagram</a:t>
            </a:r>
          </a:p>
        </p:txBody>
      </p:sp>
    </p:spTree>
    <p:extLst>
      <p:ext uri="{BB962C8B-B14F-4D97-AF65-F5344CB8AC3E}">
        <p14:creationId xmlns:p14="http://schemas.microsoft.com/office/powerpoint/2010/main" val="8477701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Classes and Objects in Unified Modelling Language</a:t>
            </a:r>
            <a:endParaRPr lang="en-US" dirty="0"/>
          </a:p>
        </p:txBody>
      </p:sp>
      <p:pic>
        <p:nvPicPr>
          <p:cNvPr id="4" name="Picture 3">
            <a:extLst>
              <a:ext uri="{FF2B5EF4-FFF2-40B4-BE49-F238E27FC236}">
                <a16:creationId xmlns:a16="http://schemas.microsoft.com/office/drawing/2014/main" id="{29FCFA26-4937-1F4C-B2D2-ACC59575DE05}"/>
              </a:ext>
            </a:extLst>
          </p:cNvPr>
          <p:cNvPicPr>
            <a:picLocks noChangeAspect="1"/>
          </p:cNvPicPr>
          <p:nvPr/>
        </p:nvPicPr>
        <p:blipFill>
          <a:blip r:embed="rId2"/>
          <a:stretch>
            <a:fillRect/>
          </a:stretch>
        </p:blipFill>
        <p:spPr>
          <a:xfrm>
            <a:off x="1688253" y="2707918"/>
            <a:ext cx="3441700" cy="3225800"/>
          </a:xfrm>
          <a:prstGeom prst="rect">
            <a:avLst/>
          </a:prstGeom>
        </p:spPr>
      </p:pic>
      <p:pic>
        <p:nvPicPr>
          <p:cNvPr id="5" name="Picture 4">
            <a:extLst>
              <a:ext uri="{FF2B5EF4-FFF2-40B4-BE49-F238E27FC236}">
                <a16:creationId xmlns:a16="http://schemas.microsoft.com/office/drawing/2014/main" id="{E724B88C-8AF9-D740-AC2E-476A6B928BE0}"/>
              </a:ext>
            </a:extLst>
          </p:cNvPr>
          <p:cNvPicPr>
            <a:picLocks noChangeAspect="1"/>
          </p:cNvPicPr>
          <p:nvPr/>
        </p:nvPicPr>
        <p:blipFill>
          <a:blip r:embed="rId3"/>
          <a:stretch>
            <a:fillRect/>
          </a:stretch>
        </p:blipFill>
        <p:spPr>
          <a:xfrm>
            <a:off x="6193823" y="2626219"/>
            <a:ext cx="4495800" cy="3390900"/>
          </a:xfrm>
          <a:prstGeom prst="rect">
            <a:avLst/>
          </a:prstGeom>
        </p:spPr>
      </p:pic>
      <p:sp>
        <p:nvSpPr>
          <p:cNvPr id="6" name="Right Arrow 5">
            <a:extLst>
              <a:ext uri="{FF2B5EF4-FFF2-40B4-BE49-F238E27FC236}">
                <a16:creationId xmlns:a16="http://schemas.microsoft.com/office/drawing/2014/main" id="{99DCE036-F538-1949-90F2-AC627A77FE55}"/>
              </a:ext>
            </a:extLst>
          </p:cNvPr>
          <p:cNvSpPr/>
          <p:nvPr/>
        </p:nvSpPr>
        <p:spPr>
          <a:xfrm>
            <a:off x="5321775" y="4109796"/>
            <a:ext cx="680225" cy="423746"/>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8481833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Four Main Principles of OOP</a:t>
            </a:r>
            <a:endParaRPr lang="en-US" dirty="0"/>
          </a:p>
        </p:txBody>
      </p:sp>
      <p:sp>
        <p:nvSpPr>
          <p:cNvPr id="4" name="Content Placeholder 3"/>
          <p:cNvSpPr>
            <a:spLocks noGrp="1"/>
          </p:cNvSpPr>
          <p:nvPr>
            <p:ph idx="1"/>
          </p:nvPr>
        </p:nvSpPr>
        <p:spPr/>
        <p:txBody>
          <a:bodyPr>
            <a:normAutofit/>
          </a:bodyPr>
          <a:lstStyle/>
          <a:p>
            <a:r>
              <a:rPr lang="en-GB" sz="3200" dirty="0" smtClean="0"/>
              <a:t>Encapsulation</a:t>
            </a:r>
          </a:p>
          <a:p>
            <a:r>
              <a:rPr lang="en-GB" sz="3200" dirty="0" smtClean="0"/>
              <a:t>Abstraction</a:t>
            </a:r>
          </a:p>
          <a:p>
            <a:r>
              <a:rPr lang="en-GB" sz="3200" dirty="0" smtClean="0"/>
              <a:t>Inheritance</a:t>
            </a:r>
          </a:p>
          <a:p>
            <a:r>
              <a:rPr lang="en-GB" sz="3200" dirty="0" smtClean="0"/>
              <a:t>Polymorphism</a:t>
            </a:r>
            <a:endParaRPr lang="en-US" sz="3200" dirty="0"/>
          </a:p>
        </p:txBody>
      </p:sp>
    </p:spTree>
    <p:extLst>
      <p:ext uri="{BB962C8B-B14F-4D97-AF65-F5344CB8AC3E}">
        <p14:creationId xmlns:p14="http://schemas.microsoft.com/office/powerpoint/2010/main" val="40816994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Grading</a:t>
            </a:r>
            <a:endParaRPr lang="en-US" dirty="0"/>
          </a:p>
        </p:txBody>
      </p:sp>
      <p:sp>
        <p:nvSpPr>
          <p:cNvPr id="3" name="Content Placeholder 2"/>
          <p:cNvSpPr>
            <a:spLocks noGrp="1"/>
          </p:cNvSpPr>
          <p:nvPr>
            <p:ph idx="1"/>
          </p:nvPr>
        </p:nvSpPr>
        <p:spPr>
          <a:xfrm>
            <a:off x="581192" y="2180497"/>
            <a:ext cx="11029615" cy="2574384"/>
          </a:xfrm>
        </p:spPr>
        <p:txBody>
          <a:bodyPr>
            <a:normAutofit/>
          </a:bodyPr>
          <a:lstStyle/>
          <a:p>
            <a:pPr marL="342900" lvl="0" indent="-342900" defTabSz="914400">
              <a:spcAft>
                <a:spcPts val="0"/>
              </a:spcAft>
              <a:buClrTx/>
              <a:buSzTx/>
              <a:buNone/>
              <a:defRPr/>
            </a:pPr>
            <a:r>
              <a:rPr lang="de-DE" sz="2400" kern="0" dirty="0" smtClean="0">
                <a:solidFill>
                  <a:schemeClr val="tx1"/>
                </a:solidFill>
                <a:latin typeface="Calibri" panose="020F0502020204030204"/>
              </a:rPr>
              <a:t>	- </a:t>
            </a:r>
            <a:r>
              <a:rPr lang="en-US" sz="2400" i="1" kern="0" dirty="0">
                <a:solidFill>
                  <a:schemeClr val="tx1"/>
                </a:solidFill>
                <a:latin typeface="Calibri" panose="020F0502020204030204"/>
              </a:rPr>
              <a:t>Mid-Term Exam</a:t>
            </a:r>
            <a:r>
              <a:rPr lang="en-US" sz="2400" kern="0" dirty="0">
                <a:solidFill>
                  <a:schemeClr val="tx1"/>
                </a:solidFill>
                <a:latin typeface="Calibri" panose="020F0502020204030204"/>
              </a:rPr>
              <a:t>	</a:t>
            </a:r>
            <a:r>
              <a:rPr lang="en-US" sz="2400" kern="0" dirty="0" smtClean="0">
                <a:solidFill>
                  <a:schemeClr val="tx1"/>
                </a:solidFill>
                <a:latin typeface="Calibri" panose="020F0502020204030204"/>
              </a:rPr>
              <a:t>	: </a:t>
            </a:r>
            <a:r>
              <a:rPr lang="en-US" sz="2400" kern="0" dirty="0">
                <a:solidFill>
                  <a:schemeClr val="tx1"/>
                </a:solidFill>
                <a:latin typeface="Calibri" panose="020F0502020204030204"/>
              </a:rPr>
              <a:t>30 %</a:t>
            </a:r>
          </a:p>
          <a:p>
            <a:pPr marL="342900" lvl="0" indent="-342900" defTabSz="914400">
              <a:spcAft>
                <a:spcPts val="0"/>
              </a:spcAft>
              <a:buClrTx/>
              <a:buSzTx/>
              <a:buNone/>
              <a:defRPr/>
            </a:pPr>
            <a:r>
              <a:rPr lang="en-US" sz="2400" kern="0" dirty="0">
                <a:solidFill>
                  <a:schemeClr val="tx1"/>
                </a:solidFill>
                <a:latin typeface="Calibri" panose="020F0502020204030204"/>
              </a:rPr>
              <a:t>    	- </a:t>
            </a:r>
            <a:r>
              <a:rPr lang="en-US" sz="2400" i="1" kern="0" dirty="0">
                <a:solidFill>
                  <a:schemeClr val="tx1"/>
                </a:solidFill>
                <a:latin typeface="Calibri" panose="020F0502020204030204"/>
              </a:rPr>
              <a:t>Final </a:t>
            </a:r>
            <a:r>
              <a:rPr lang="en-US" sz="2400" i="1" kern="0" dirty="0" smtClean="0">
                <a:solidFill>
                  <a:schemeClr val="tx1"/>
                </a:solidFill>
                <a:latin typeface="Calibri" panose="020F0502020204030204"/>
              </a:rPr>
              <a:t>Exam</a:t>
            </a:r>
            <a:r>
              <a:rPr lang="en-US" sz="2400" kern="0" dirty="0">
                <a:solidFill>
                  <a:schemeClr val="tx1"/>
                </a:solidFill>
                <a:latin typeface="Calibri" panose="020F0502020204030204"/>
              </a:rPr>
              <a:t>	 	</a:t>
            </a:r>
            <a:r>
              <a:rPr lang="en-US" sz="2400" kern="0" dirty="0" smtClean="0">
                <a:solidFill>
                  <a:schemeClr val="tx1"/>
                </a:solidFill>
                <a:latin typeface="Calibri" panose="020F0502020204030204"/>
              </a:rPr>
              <a:t>: </a:t>
            </a:r>
            <a:r>
              <a:rPr lang="en-US" sz="2400" kern="0" dirty="0">
                <a:solidFill>
                  <a:schemeClr val="tx1"/>
                </a:solidFill>
                <a:latin typeface="Calibri" panose="020F0502020204030204"/>
              </a:rPr>
              <a:t>40 %</a:t>
            </a:r>
          </a:p>
          <a:p>
            <a:pPr marL="342900" lvl="0" indent="-342900" defTabSz="914400">
              <a:spcAft>
                <a:spcPts val="0"/>
              </a:spcAft>
              <a:buClrTx/>
              <a:buSzTx/>
              <a:buNone/>
              <a:defRPr/>
            </a:pPr>
            <a:r>
              <a:rPr lang="en-US" sz="2400" kern="0" dirty="0">
                <a:solidFill>
                  <a:schemeClr val="tx1"/>
                </a:solidFill>
                <a:latin typeface="Calibri" panose="020F0502020204030204"/>
              </a:rPr>
              <a:t>    	- </a:t>
            </a:r>
            <a:r>
              <a:rPr lang="en-GB" sz="2400" i="1" kern="0" dirty="0">
                <a:solidFill>
                  <a:schemeClr val="tx1"/>
                </a:solidFill>
                <a:latin typeface="Calibri" panose="020F0502020204030204"/>
              </a:rPr>
              <a:t>Quizzes		</a:t>
            </a:r>
            <a:r>
              <a:rPr lang="en-US" sz="2400" kern="0" dirty="0">
                <a:solidFill>
                  <a:schemeClr val="tx1"/>
                </a:solidFill>
                <a:latin typeface="Calibri" panose="020F0502020204030204"/>
              </a:rPr>
              <a:t>	</a:t>
            </a:r>
            <a:r>
              <a:rPr lang="en-US" sz="2400" kern="0" dirty="0" smtClean="0">
                <a:solidFill>
                  <a:schemeClr val="tx1"/>
                </a:solidFill>
                <a:latin typeface="Calibri" panose="020F0502020204030204"/>
              </a:rPr>
              <a:t>: </a:t>
            </a:r>
            <a:r>
              <a:rPr lang="id-ID" sz="2400" kern="0" dirty="0">
                <a:solidFill>
                  <a:schemeClr val="tx1"/>
                </a:solidFill>
                <a:latin typeface="Calibri" panose="020F0502020204030204"/>
              </a:rPr>
              <a:t>2</a:t>
            </a:r>
            <a:r>
              <a:rPr lang="en-US" sz="2400" kern="0" dirty="0">
                <a:solidFill>
                  <a:schemeClr val="tx1"/>
                </a:solidFill>
                <a:latin typeface="Calibri" panose="020F0502020204030204"/>
              </a:rPr>
              <a:t>0 %</a:t>
            </a:r>
          </a:p>
          <a:p>
            <a:pPr marL="342900" lvl="0" indent="-342900" defTabSz="914400">
              <a:spcAft>
                <a:spcPts val="0"/>
              </a:spcAft>
              <a:buClrTx/>
              <a:buSzTx/>
              <a:buNone/>
              <a:defRPr/>
            </a:pPr>
            <a:r>
              <a:rPr lang="en-US" sz="2400" kern="0" dirty="0">
                <a:solidFill>
                  <a:schemeClr val="tx1"/>
                </a:solidFill>
                <a:latin typeface="Calibri" panose="020F0502020204030204"/>
              </a:rPr>
              <a:t>    	</a:t>
            </a:r>
            <a:r>
              <a:rPr lang="en-US" sz="2400" kern="0" dirty="0" smtClean="0">
                <a:solidFill>
                  <a:schemeClr val="tx1"/>
                </a:solidFill>
                <a:latin typeface="Calibri" panose="020F0502020204030204"/>
              </a:rPr>
              <a:t>- </a:t>
            </a:r>
            <a:r>
              <a:rPr lang="en-GB" sz="2400" kern="0" dirty="0" smtClean="0">
                <a:solidFill>
                  <a:schemeClr val="tx1"/>
                </a:solidFill>
                <a:latin typeface="Calibri" panose="020F0502020204030204"/>
              </a:rPr>
              <a:t>Homework/Assignment</a:t>
            </a:r>
            <a:r>
              <a:rPr lang="en-GB" sz="2400" kern="0" dirty="0">
                <a:solidFill>
                  <a:schemeClr val="tx1"/>
                </a:solidFill>
                <a:latin typeface="Calibri" panose="020F0502020204030204"/>
              </a:rPr>
              <a:t>	</a:t>
            </a:r>
            <a:r>
              <a:rPr lang="en-US" sz="2400" kern="0" dirty="0" smtClean="0">
                <a:solidFill>
                  <a:schemeClr val="tx1"/>
                </a:solidFill>
                <a:latin typeface="Calibri" panose="020F0502020204030204"/>
              </a:rPr>
              <a:t>: </a:t>
            </a:r>
            <a:r>
              <a:rPr lang="en-GB" sz="2400" kern="0" dirty="0">
                <a:solidFill>
                  <a:schemeClr val="tx1"/>
                </a:solidFill>
                <a:latin typeface="Calibri" panose="020F0502020204030204"/>
              </a:rPr>
              <a:t>1</a:t>
            </a:r>
            <a:r>
              <a:rPr lang="id-ID" sz="2400" kern="0" dirty="0">
                <a:solidFill>
                  <a:schemeClr val="tx1"/>
                </a:solidFill>
                <a:latin typeface="Calibri" panose="020F0502020204030204"/>
              </a:rPr>
              <a:t>0</a:t>
            </a:r>
            <a:r>
              <a:rPr lang="en-US" sz="2400" kern="0" dirty="0">
                <a:solidFill>
                  <a:schemeClr val="tx1"/>
                </a:solidFill>
                <a:latin typeface="Calibri" panose="020F0502020204030204"/>
              </a:rPr>
              <a:t>%</a:t>
            </a:r>
          </a:p>
          <a:p>
            <a:endParaRPr lang="en-US" sz="1200" dirty="0">
              <a:solidFill>
                <a:schemeClr val="tx1"/>
              </a:solidFill>
            </a:endParaRPr>
          </a:p>
        </p:txBody>
      </p:sp>
      <p:sp>
        <p:nvSpPr>
          <p:cNvPr id="4" name="Rectangle 3"/>
          <p:cNvSpPr/>
          <p:nvPr/>
        </p:nvSpPr>
        <p:spPr>
          <a:xfrm>
            <a:off x="944880" y="4405390"/>
            <a:ext cx="6096000" cy="2308324"/>
          </a:xfrm>
          <a:prstGeom prst="rect">
            <a:avLst/>
          </a:prstGeom>
        </p:spPr>
        <p:txBody>
          <a:bodyPr>
            <a:spAutoFit/>
          </a:bodyPr>
          <a:lstStyle/>
          <a:p>
            <a:r>
              <a:rPr lang="en-GB" dirty="0"/>
              <a:t>Final grades may be adjusted; however, you are guaranteed the</a:t>
            </a:r>
          </a:p>
          <a:p>
            <a:r>
              <a:rPr lang="en-GB" dirty="0"/>
              <a:t>following:</a:t>
            </a:r>
            <a:endParaRPr lang="id-ID" dirty="0"/>
          </a:p>
          <a:p>
            <a:endParaRPr lang="en-GB" dirty="0"/>
          </a:p>
          <a:p>
            <a:r>
              <a:rPr lang="en-GB" dirty="0"/>
              <a:t>If your final score is </a:t>
            </a:r>
            <a:r>
              <a:rPr lang="id-ID" dirty="0"/>
              <a:t>85</a:t>
            </a:r>
            <a:r>
              <a:rPr lang="en-GB" dirty="0"/>
              <a:t> - 100, your grade will be </a:t>
            </a:r>
            <a:r>
              <a:rPr lang="id-ID" dirty="0"/>
              <a:t>A</a:t>
            </a:r>
            <a:r>
              <a:rPr lang="en-GB" dirty="0"/>
              <a:t>.</a:t>
            </a:r>
          </a:p>
          <a:p>
            <a:r>
              <a:rPr lang="en-GB" dirty="0"/>
              <a:t>If your final score is 7</a:t>
            </a:r>
            <a:r>
              <a:rPr lang="id-ID" dirty="0"/>
              <a:t>0</a:t>
            </a:r>
            <a:r>
              <a:rPr lang="en-GB" dirty="0"/>
              <a:t> - 8</a:t>
            </a:r>
            <a:r>
              <a:rPr lang="id-ID" dirty="0"/>
              <a:t>4</a:t>
            </a:r>
            <a:r>
              <a:rPr lang="en-GB" dirty="0"/>
              <a:t>, your grade will be B.</a:t>
            </a:r>
          </a:p>
          <a:p>
            <a:r>
              <a:rPr lang="en-GB" dirty="0"/>
              <a:t>If your final score is 60 - </a:t>
            </a:r>
            <a:r>
              <a:rPr lang="id-ID" dirty="0"/>
              <a:t>69</a:t>
            </a:r>
            <a:r>
              <a:rPr lang="en-GB" dirty="0"/>
              <a:t>, your grade will be C.</a:t>
            </a:r>
          </a:p>
          <a:p>
            <a:r>
              <a:rPr lang="en-GB" dirty="0"/>
              <a:t>If your final score is </a:t>
            </a:r>
            <a:r>
              <a:rPr lang="id-ID" dirty="0"/>
              <a:t>55</a:t>
            </a:r>
            <a:r>
              <a:rPr lang="en-GB" dirty="0"/>
              <a:t> - 59, your grade will be</a:t>
            </a:r>
            <a:r>
              <a:rPr lang="id-ID" dirty="0"/>
              <a:t> </a:t>
            </a:r>
            <a:r>
              <a:rPr lang="en-GB" dirty="0"/>
              <a:t>D.</a:t>
            </a:r>
            <a:endParaRPr lang="id-ID" dirty="0"/>
          </a:p>
          <a:p>
            <a:r>
              <a:rPr lang="en-GB" dirty="0"/>
              <a:t>If your final score is </a:t>
            </a:r>
            <a:r>
              <a:rPr lang="id-ID" dirty="0"/>
              <a:t>&lt; 55</a:t>
            </a:r>
            <a:r>
              <a:rPr lang="en-GB" dirty="0"/>
              <a:t>, your grade will be</a:t>
            </a:r>
            <a:r>
              <a:rPr lang="id-ID" dirty="0"/>
              <a:t> E</a:t>
            </a:r>
            <a:r>
              <a:rPr lang="en-GB" dirty="0"/>
              <a:t>.</a:t>
            </a:r>
          </a:p>
        </p:txBody>
      </p:sp>
      <p:sp>
        <p:nvSpPr>
          <p:cNvPr id="5" name="TextBox 4"/>
          <p:cNvSpPr txBox="1"/>
          <p:nvPr/>
        </p:nvSpPr>
        <p:spPr>
          <a:xfrm>
            <a:off x="5837956" y="3467689"/>
            <a:ext cx="6745121" cy="461665"/>
          </a:xfrm>
          <a:prstGeom prst="rect">
            <a:avLst/>
          </a:prstGeom>
          <a:noFill/>
        </p:spPr>
        <p:txBody>
          <a:bodyPr wrap="square" rtlCol="0">
            <a:spAutoFit/>
          </a:bodyPr>
          <a:lstStyle/>
          <a:p>
            <a:r>
              <a:rPr lang="en-GB" sz="2400" dirty="0" smtClean="0">
                <a:solidFill>
                  <a:srgbClr val="FF0000"/>
                </a:solidFill>
              </a:rPr>
              <a:t>WARNING: There will be no extra assignments!!</a:t>
            </a:r>
            <a:endParaRPr lang="en-US" sz="2400" dirty="0">
              <a:solidFill>
                <a:srgbClr val="FF0000"/>
              </a:solidFill>
            </a:endParaRPr>
          </a:p>
        </p:txBody>
      </p:sp>
    </p:spTree>
    <p:extLst>
      <p:ext uri="{BB962C8B-B14F-4D97-AF65-F5344CB8AC3E}">
        <p14:creationId xmlns:p14="http://schemas.microsoft.com/office/powerpoint/2010/main" val="3710954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First Principle: Encapsulation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94986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a:t>
            </a:r>
            <a:endParaRPr lang="en-US" dirty="0"/>
          </a:p>
        </p:txBody>
      </p:sp>
      <p:pic>
        <p:nvPicPr>
          <p:cNvPr id="4" name="Picture 3"/>
          <p:cNvPicPr>
            <a:picLocks noChangeAspect="1"/>
          </p:cNvPicPr>
          <p:nvPr/>
        </p:nvPicPr>
        <p:blipFill>
          <a:blip r:embed="rId2"/>
          <a:stretch>
            <a:fillRect/>
          </a:stretch>
        </p:blipFill>
        <p:spPr>
          <a:xfrm>
            <a:off x="581192" y="2188083"/>
            <a:ext cx="10048875" cy="1695450"/>
          </a:xfrm>
          <a:prstGeom prst="rect">
            <a:avLst/>
          </a:prstGeom>
        </p:spPr>
      </p:pic>
      <p:pic>
        <p:nvPicPr>
          <p:cNvPr id="5" name="Picture 4"/>
          <p:cNvPicPr>
            <a:picLocks noChangeAspect="1"/>
          </p:cNvPicPr>
          <p:nvPr/>
        </p:nvPicPr>
        <p:blipFill>
          <a:blip r:embed="rId3"/>
          <a:stretch>
            <a:fillRect/>
          </a:stretch>
        </p:blipFill>
        <p:spPr>
          <a:xfrm>
            <a:off x="562142" y="4236720"/>
            <a:ext cx="10067925" cy="1676400"/>
          </a:xfrm>
          <a:prstGeom prst="rect">
            <a:avLst/>
          </a:prstGeom>
        </p:spPr>
      </p:pic>
    </p:spTree>
    <p:extLst>
      <p:ext uri="{BB962C8B-B14F-4D97-AF65-F5344CB8AC3E}">
        <p14:creationId xmlns:p14="http://schemas.microsoft.com/office/powerpoint/2010/main" val="277155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a:t>
            </a:r>
            <a:endParaRPr lang="en-US" dirty="0"/>
          </a:p>
        </p:txBody>
      </p:sp>
      <p:pic>
        <p:nvPicPr>
          <p:cNvPr id="4" name="Picture 3"/>
          <p:cNvPicPr>
            <a:picLocks noChangeAspect="1"/>
          </p:cNvPicPr>
          <p:nvPr/>
        </p:nvPicPr>
        <p:blipFill>
          <a:blip r:embed="rId2"/>
          <a:stretch>
            <a:fillRect/>
          </a:stretch>
        </p:blipFill>
        <p:spPr>
          <a:xfrm>
            <a:off x="1052512" y="3162490"/>
            <a:ext cx="10086975" cy="1666875"/>
          </a:xfrm>
          <a:prstGeom prst="rect">
            <a:avLst/>
          </a:prstGeom>
        </p:spPr>
      </p:pic>
    </p:spTree>
    <p:extLst>
      <p:ext uri="{BB962C8B-B14F-4D97-AF65-F5344CB8AC3E}">
        <p14:creationId xmlns:p14="http://schemas.microsoft.com/office/powerpoint/2010/main" val="3470221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a:t>
            </a:r>
            <a:endParaRPr lang="en-US" dirty="0"/>
          </a:p>
        </p:txBody>
      </p:sp>
      <p:pic>
        <p:nvPicPr>
          <p:cNvPr id="3" name="Picture 2"/>
          <p:cNvPicPr>
            <a:picLocks noChangeAspect="1"/>
          </p:cNvPicPr>
          <p:nvPr/>
        </p:nvPicPr>
        <p:blipFill>
          <a:blip r:embed="rId2"/>
          <a:stretch>
            <a:fillRect/>
          </a:stretch>
        </p:blipFill>
        <p:spPr>
          <a:xfrm>
            <a:off x="581192" y="2417064"/>
            <a:ext cx="10048875" cy="1676400"/>
          </a:xfrm>
          <a:prstGeom prst="rect">
            <a:avLst/>
          </a:prstGeom>
        </p:spPr>
      </p:pic>
      <p:pic>
        <p:nvPicPr>
          <p:cNvPr id="5" name="Picture 4"/>
          <p:cNvPicPr>
            <a:picLocks noChangeAspect="1"/>
          </p:cNvPicPr>
          <p:nvPr/>
        </p:nvPicPr>
        <p:blipFill>
          <a:blip r:embed="rId3"/>
          <a:stretch>
            <a:fillRect/>
          </a:stretch>
        </p:blipFill>
        <p:spPr>
          <a:xfrm>
            <a:off x="581192" y="4403217"/>
            <a:ext cx="10058400" cy="1123950"/>
          </a:xfrm>
          <a:prstGeom prst="rect">
            <a:avLst/>
          </a:prstGeom>
        </p:spPr>
      </p:pic>
    </p:spTree>
    <p:extLst>
      <p:ext uri="{BB962C8B-B14F-4D97-AF65-F5344CB8AC3E}">
        <p14:creationId xmlns:p14="http://schemas.microsoft.com/office/powerpoint/2010/main" val="282142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using Getter and Setter Methods</a:t>
            </a:r>
            <a:endParaRPr lang="en-US" dirty="0"/>
          </a:p>
        </p:txBody>
      </p:sp>
      <p:pic>
        <p:nvPicPr>
          <p:cNvPr id="4" name="Picture 3"/>
          <p:cNvPicPr>
            <a:picLocks noChangeAspect="1"/>
          </p:cNvPicPr>
          <p:nvPr/>
        </p:nvPicPr>
        <p:blipFill>
          <a:blip r:embed="rId2"/>
          <a:stretch>
            <a:fillRect/>
          </a:stretch>
        </p:blipFill>
        <p:spPr>
          <a:xfrm>
            <a:off x="1062037" y="2520124"/>
            <a:ext cx="10067925" cy="3609975"/>
          </a:xfrm>
          <a:prstGeom prst="rect">
            <a:avLst/>
          </a:prstGeom>
        </p:spPr>
      </p:pic>
    </p:spTree>
    <p:extLst>
      <p:ext uri="{BB962C8B-B14F-4D97-AF65-F5344CB8AC3E}">
        <p14:creationId xmlns:p14="http://schemas.microsoft.com/office/powerpoint/2010/main" val="60775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Chess Example</a:t>
            </a:r>
            <a:endParaRPr lang="en-US" dirty="0"/>
          </a:p>
        </p:txBody>
      </p:sp>
      <p:pic>
        <p:nvPicPr>
          <p:cNvPr id="4" name="Picture 3"/>
          <p:cNvPicPr>
            <a:picLocks noChangeAspect="1"/>
          </p:cNvPicPr>
          <p:nvPr/>
        </p:nvPicPr>
        <p:blipFill>
          <a:blip r:embed="rId2"/>
          <a:stretch>
            <a:fillRect/>
          </a:stretch>
        </p:blipFill>
        <p:spPr>
          <a:xfrm>
            <a:off x="845058" y="2052447"/>
            <a:ext cx="4229100" cy="4362450"/>
          </a:xfrm>
          <a:prstGeom prst="rect">
            <a:avLst/>
          </a:prstGeom>
        </p:spPr>
      </p:pic>
      <p:cxnSp>
        <p:nvCxnSpPr>
          <p:cNvPr id="6" name="Straight Arrow Connector 5"/>
          <p:cNvCxnSpPr/>
          <p:nvPr/>
        </p:nvCxnSpPr>
        <p:spPr>
          <a:xfrm flipV="1">
            <a:off x="2843784" y="3584448"/>
            <a:ext cx="292608" cy="70408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5855017" y="2600134"/>
            <a:ext cx="4962525" cy="3267075"/>
          </a:xfrm>
          <a:prstGeom prst="rect">
            <a:avLst/>
          </a:prstGeom>
        </p:spPr>
      </p:pic>
    </p:spTree>
    <p:extLst>
      <p:ext uri="{BB962C8B-B14F-4D97-AF65-F5344CB8AC3E}">
        <p14:creationId xmlns:p14="http://schemas.microsoft.com/office/powerpoint/2010/main" val="1130720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Tracking Attributes</a:t>
            </a:r>
            <a:endParaRPr lang="en-US" dirty="0"/>
          </a:p>
        </p:txBody>
      </p:sp>
      <p:pic>
        <p:nvPicPr>
          <p:cNvPr id="4" name="Picture 3"/>
          <p:cNvPicPr>
            <a:picLocks noChangeAspect="1"/>
          </p:cNvPicPr>
          <p:nvPr/>
        </p:nvPicPr>
        <p:blipFill>
          <a:blip r:embed="rId2"/>
          <a:stretch>
            <a:fillRect/>
          </a:stretch>
        </p:blipFill>
        <p:spPr>
          <a:xfrm>
            <a:off x="1062037" y="2421636"/>
            <a:ext cx="10067925" cy="3733800"/>
          </a:xfrm>
          <a:prstGeom prst="rect">
            <a:avLst/>
          </a:prstGeom>
        </p:spPr>
      </p:pic>
    </p:spTree>
    <p:extLst>
      <p:ext uri="{BB962C8B-B14F-4D97-AF65-F5344CB8AC3E}">
        <p14:creationId xmlns:p14="http://schemas.microsoft.com/office/powerpoint/2010/main" val="414100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Example: Game</a:t>
            </a:r>
            <a:endParaRPr lang="en-US" dirty="0"/>
          </a:p>
        </p:txBody>
      </p:sp>
      <p:pic>
        <p:nvPicPr>
          <p:cNvPr id="4" name="Picture 3"/>
          <p:cNvPicPr>
            <a:picLocks noChangeAspect="1"/>
          </p:cNvPicPr>
          <p:nvPr/>
        </p:nvPicPr>
        <p:blipFill>
          <a:blip r:embed="rId2"/>
          <a:stretch>
            <a:fillRect/>
          </a:stretch>
        </p:blipFill>
        <p:spPr>
          <a:xfrm>
            <a:off x="3976687" y="2186559"/>
            <a:ext cx="4238625" cy="1314450"/>
          </a:xfrm>
          <a:prstGeom prst="rect">
            <a:avLst/>
          </a:prstGeom>
        </p:spPr>
      </p:pic>
      <p:pic>
        <p:nvPicPr>
          <p:cNvPr id="5" name="Picture 4"/>
          <p:cNvPicPr>
            <a:picLocks noChangeAspect="1"/>
          </p:cNvPicPr>
          <p:nvPr/>
        </p:nvPicPr>
        <p:blipFill>
          <a:blip r:embed="rId3"/>
          <a:stretch>
            <a:fillRect/>
          </a:stretch>
        </p:blipFill>
        <p:spPr>
          <a:xfrm>
            <a:off x="581192" y="3837622"/>
            <a:ext cx="4791075" cy="1285875"/>
          </a:xfrm>
          <a:prstGeom prst="rect">
            <a:avLst/>
          </a:prstGeom>
        </p:spPr>
      </p:pic>
      <p:pic>
        <p:nvPicPr>
          <p:cNvPr id="6" name="Picture 5"/>
          <p:cNvPicPr>
            <a:picLocks noChangeAspect="1"/>
          </p:cNvPicPr>
          <p:nvPr/>
        </p:nvPicPr>
        <p:blipFill>
          <a:blip r:embed="rId4"/>
          <a:stretch>
            <a:fillRect/>
          </a:stretch>
        </p:blipFill>
        <p:spPr>
          <a:xfrm>
            <a:off x="596812" y="5364670"/>
            <a:ext cx="4781550" cy="1285875"/>
          </a:xfrm>
          <a:prstGeom prst="rect">
            <a:avLst/>
          </a:prstGeom>
        </p:spPr>
      </p:pic>
      <p:pic>
        <p:nvPicPr>
          <p:cNvPr id="7" name="Picture 6"/>
          <p:cNvPicPr>
            <a:picLocks noChangeAspect="1"/>
          </p:cNvPicPr>
          <p:nvPr/>
        </p:nvPicPr>
        <p:blipFill>
          <a:blip r:embed="rId5"/>
          <a:stretch>
            <a:fillRect/>
          </a:stretch>
        </p:blipFill>
        <p:spPr>
          <a:xfrm>
            <a:off x="6187630" y="3837621"/>
            <a:ext cx="4791075" cy="1285875"/>
          </a:xfrm>
          <a:prstGeom prst="rect">
            <a:avLst/>
          </a:prstGeom>
        </p:spPr>
      </p:pic>
      <p:sp>
        <p:nvSpPr>
          <p:cNvPr id="8" name="Up Arrow 7"/>
          <p:cNvSpPr/>
          <p:nvPr/>
        </p:nvSpPr>
        <p:spPr>
          <a:xfrm>
            <a:off x="133136" y="4032502"/>
            <a:ext cx="448056" cy="89611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133136" y="5559551"/>
            <a:ext cx="448056" cy="896112"/>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6235255" y="5364670"/>
            <a:ext cx="4743450" cy="1247775"/>
          </a:xfrm>
          <a:prstGeom prst="rect">
            <a:avLst/>
          </a:prstGeom>
        </p:spPr>
      </p:pic>
      <p:sp>
        <p:nvSpPr>
          <p:cNvPr id="11" name="Curved Left Arrow 10"/>
          <p:cNvSpPr/>
          <p:nvPr/>
        </p:nvSpPr>
        <p:spPr>
          <a:xfrm flipV="1">
            <a:off x="5500104" y="4654294"/>
            <a:ext cx="518159" cy="107899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8166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Validation using Setter Method</a:t>
            </a:r>
            <a:endParaRPr lang="en-US" dirty="0"/>
          </a:p>
        </p:txBody>
      </p:sp>
      <p:pic>
        <p:nvPicPr>
          <p:cNvPr id="4" name="Picture 3"/>
          <p:cNvPicPr>
            <a:picLocks noChangeAspect="1"/>
          </p:cNvPicPr>
          <p:nvPr/>
        </p:nvPicPr>
        <p:blipFill>
          <a:blip r:embed="rId2"/>
          <a:stretch>
            <a:fillRect/>
          </a:stretch>
        </p:blipFill>
        <p:spPr>
          <a:xfrm>
            <a:off x="806005" y="2241232"/>
            <a:ext cx="10067925" cy="3838575"/>
          </a:xfrm>
          <a:prstGeom prst="rect">
            <a:avLst/>
          </a:prstGeom>
        </p:spPr>
      </p:pic>
    </p:spTree>
    <p:extLst>
      <p:ext uri="{BB962C8B-B14F-4D97-AF65-F5344CB8AC3E}">
        <p14:creationId xmlns:p14="http://schemas.microsoft.com/office/powerpoint/2010/main" val="17648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Read only Attributes</a:t>
            </a:r>
            <a:endParaRPr lang="en-US" dirty="0"/>
          </a:p>
        </p:txBody>
      </p:sp>
      <p:pic>
        <p:nvPicPr>
          <p:cNvPr id="4" name="Picture 3"/>
          <p:cNvPicPr>
            <a:picLocks noChangeAspect="1"/>
          </p:cNvPicPr>
          <p:nvPr/>
        </p:nvPicPr>
        <p:blipFill>
          <a:blip r:embed="rId2"/>
          <a:stretch>
            <a:fillRect/>
          </a:stretch>
        </p:blipFill>
        <p:spPr>
          <a:xfrm>
            <a:off x="892683" y="2453640"/>
            <a:ext cx="10077450" cy="3962400"/>
          </a:xfrm>
          <a:prstGeom prst="rect">
            <a:avLst/>
          </a:prstGeom>
        </p:spPr>
      </p:pic>
    </p:spTree>
    <p:extLst>
      <p:ext uri="{BB962C8B-B14F-4D97-AF65-F5344CB8AC3E}">
        <p14:creationId xmlns:p14="http://schemas.microsoft.com/office/powerpoint/2010/main" val="1841004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Rules and Regulations</a:t>
            </a:r>
            <a:endParaRPr lang="en-US" dirty="0"/>
          </a:p>
        </p:txBody>
      </p:sp>
      <p:sp>
        <p:nvSpPr>
          <p:cNvPr id="3" name="Content Placeholder 2"/>
          <p:cNvSpPr>
            <a:spLocks noGrp="1"/>
          </p:cNvSpPr>
          <p:nvPr>
            <p:ph idx="1"/>
          </p:nvPr>
        </p:nvSpPr>
        <p:spPr>
          <a:xfrm>
            <a:off x="581192" y="2180496"/>
            <a:ext cx="11029615" cy="4330032"/>
          </a:xfrm>
        </p:spPr>
        <p:txBody>
          <a:bodyPr anchor="t">
            <a:normAutofit/>
          </a:bodyPr>
          <a:lstStyle/>
          <a:p>
            <a:r>
              <a:rPr lang="en-GB" dirty="0" smtClean="0"/>
              <a:t>All Materials will be uploaded to </a:t>
            </a:r>
            <a:r>
              <a:rPr lang="en-GB" dirty="0" err="1" smtClean="0"/>
              <a:t>eCampus</a:t>
            </a:r>
            <a:endParaRPr lang="en-GB" dirty="0" smtClean="0"/>
          </a:p>
          <a:p>
            <a:r>
              <a:rPr lang="en-GB" dirty="0" smtClean="0"/>
              <a:t>You </a:t>
            </a:r>
            <a:r>
              <a:rPr lang="en-GB" dirty="0"/>
              <a:t>are advised to have a WA/Line group consisting of all students in the course to make the flow of information </a:t>
            </a:r>
            <a:r>
              <a:rPr lang="en-GB" dirty="0" smtClean="0"/>
              <a:t>fast</a:t>
            </a:r>
          </a:p>
          <a:p>
            <a:r>
              <a:rPr lang="en-GB" dirty="0" smtClean="0"/>
              <a:t>You are allowed to not activate your webcam during the online sessions, except when you are being asked to do so specifically and during several moments which will be explained below</a:t>
            </a:r>
            <a:endParaRPr lang="en-US" dirty="0"/>
          </a:p>
          <a:p>
            <a:r>
              <a:rPr lang="en-GB" dirty="0" smtClean="0"/>
              <a:t>Attendance will be taken every week 10 minutes into the session by roll-calling.  You should turn on your camera when your name is called. </a:t>
            </a:r>
          </a:p>
          <a:p>
            <a:r>
              <a:rPr lang="en-GB" dirty="0" smtClean="0"/>
              <a:t>You should also turn on your camera the whole time during Quiz/Exams.</a:t>
            </a:r>
          </a:p>
          <a:p>
            <a:r>
              <a:rPr lang="en-GB" dirty="0" smtClean="0"/>
              <a:t>Homework/Assignment should be submitted at most one week after it was announced by submitting the project folder in compressed form either to </a:t>
            </a:r>
            <a:r>
              <a:rPr lang="en-GB" dirty="0" err="1" smtClean="0"/>
              <a:t>eCampus</a:t>
            </a:r>
            <a:r>
              <a:rPr lang="en-GB" dirty="0" smtClean="0"/>
              <a:t> or Email (Will be decided later).  Each folder project should be named using the following format: </a:t>
            </a:r>
            <a:r>
              <a:rPr lang="en-GB" i="1" dirty="0" smtClean="0"/>
              <a:t>OOP_HW1_IksanBukhori_20201</a:t>
            </a:r>
            <a:endParaRPr lang="en-US" dirty="0"/>
          </a:p>
        </p:txBody>
      </p:sp>
    </p:spTree>
    <p:extLst>
      <p:ext uri="{BB962C8B-B14F-4D97-AF65-F5344CB8AC3E}">
        <p14:creationId xmlns:p14="http://schemas.microsoft.com/office/powerpoint/2010/main" val="951242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Chess Example</a:t>
            </a:r>
            <a:endParaRPr lang="en-US" dirty="0"/>
          </a:p>
        </p:txBody>
      </p:sp>
      <p:pic>
        <p:nvPicPr>
          <p:cNvPr id="4" name="Picture 3"/>
          <p:cNvPicPr>
            <a:picLocks noChangeAspect="1"/>
          </p:cNvPicPr>
          <p:nvPr/>
        </p:nvPicPr>
        <p:blipFill>
          <a:blip r:embed="rId2"/>
          <a:stretch>
            <a:fillRect/>
          </a:stretch>
        </p:blipFill>
        <p:spPr>
          <a:xfrm>
            <a:off x="3990975" y="2054542"/>
            <a:ext cx="4210050" cy="1285875"/>
          </a:xfrm>
          <a:prstGeom prst="rect">
            <a:avLst/>
          </a:prstGeom>
        </p:spPr>
      </p:pic>
      <p:pic>
        <p:nvPicPr>
          <p:cNvPr id="5" name="Picture 4"/>
          <p:cNvPicPr>
            <a:picLocks noChangeAspect="1"/>
          </p:cNvPicPr>
          <p:nvPr/>
        </p:nvPicPr>
        <p:blipFill>
          <a:blip r:embed="rId3"/>
          <a:stretch>
            <a:fillRect/>
          </a:stretch>
        </p:blipFill>
        <p:spPr>
          <a:xfrm>
            <a:off x="651700" y="3645284"/>
            <a:ext cx="4067175" cy="2695575"/>
          </a:xfrm>
          <a:prstGeom prst="rect">
            <a:avLst/>
          </a:prstGeom>
        </p:spPr>
      </p:pic>
      <p:pic>
        <p:nvPicPr>
          <p:cNvPr id="6" name="Picture 5"/>
          <p:cNvPicPr>
            <a:picLocks noChangeAspect="1"/>
          </p:cNvPicPr>
          <p:nvPr/>
        </p:nvPicPr>
        <p:blipFill>
          <a:blip r:embed="rId4"/>
          <a:stretch>
            <a:fillRect/>
          </a:stretch>
        </p:blipFill>
        <p:spPr>
          <a:xfrm>
            <a:off x="9467659" y="3645284"/>
            <a:ext cx="2638425" cy="2838450"/>
          </a:xfrm>
          <a:prstGeom prst="rect">
            <a:avLst/>
          </a:prstGeom>
        </p:spPr>
      </p:pic>
      <p:cxnSp>
        <p:nvCxnSpPr>
          <p:cNvPr id="7" name="Straight Arrow Connector 6"/>
          <p:cNvCxnSpPr/>
          <p:nvPr/>
        </p:nvCxnSpPr>
        <p:spPr>
          <a:xfrm flipV="1">
            <a:off x="10750295" y="4506725"/>
            <a:ext cx="182880" cy="5577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4939284" y="3645284"/>
            <a:ext cx="2581275" cy="2667000"/>
          </a:xfrm>
          <a:prstGeom prst="rect">
            <a:avLst/>
          </a:prstGeom>
        </p:spPr>
      </p:pic>
      <p:sp>
        <p:nvSpPr>
          <p:cNvPr id="10" name="&quot;No&quot; Symbol 9"/>
          <p:cNvSpPr/>
          <p:nvPr/>
        </p:nvSpPr>
        <p:spPr>
          <a:xfrm>
            <a:off x="5010912" y="3645284"/>
            <a:ext cx="2509647" cy="26670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6"/>
          <a:stretch>
            <a:fillRect/>
          </a:stretch>
        </p:blipFill>
        <p:spPr>
          <a:xfrm>
            <a:off x="4822220" y="3578609"/>
            <a:ext cx="4105275" cy="1276350"/>
          </a:xfrm>
          <a:prstGeom prst="rect">
            <a:avLst/>
          </a:prstGeom>
        </p:spPr>
      </p:pic>
      <p:pic>
        <p:nvPicPr>
          <p:cNvPr id="12" name="Picture 11"/>
          <p:cNvPicPr>
            <a:picLocks noChangeAspect="1"/>
          </p:cNvPicPr>
          <p:nvPr/>
        </p:nvPicPr>
        <p:blipFill>
          <a:blip r:embed="rId7"/>
          <a:stretch>
            <a:fillRect/>
          </a:stretch>
        </p:blipFill>
        <p:spPr>
          <a:xfrm>
            <a:off x="4840509" y="4854959"/>
            <a:ext cx="4105275" cy="1628775"/>
          </a:xfrm>
          <a:prstGeom prst="rect">
            <a:avLst/>
          </a:prstGeom>
        </p:spPr>
      </p:pic>
    </p:spTree>
    <p:extLst>
      <p:ext uri="{BB962C8B-B14F-4D97-AF65-F5344CB8AC3E}">
        <p14:creationId xmlns:p14="http://schemas.microsoft.com/office/powerpoint/2010/main" val="339030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9"/>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Chess Example</a:t>
            </a:r>
            <a:endParaRPr lang="en-US" dirty="0"/>
          </a:p>
        </p:txBody>
      </p:sp>
      <p:sp>
        <p:nvSpPr>
          <p:cNvPr id="3" name="Content Placeholder 2"/>
          <p:cNvSpPr>
            <a:spLocks noGrp="1"/>
          </p:cNvSpPr>
          <p:nvPr>
            <p:ph idx="1"/>
          </p:nvPr>
        </p:nvSpPr>
        <p:spPr>
          <a:xfrm>
            <a:off x="581192" y="2082388"/>
            <a:ext cx="9020008" cy="1147920"/>
          </a:xfrm>
        </p:spPr>
        <p:txBody>
          <a:bodyPr>
            <a:normAutofit/>
          </a:bodyPr>
          <a:lstStyle/>
          <a:p>
            <a:r>
              <a:rPr lang="en-GB" sz="2400" dirty="0" smtClean="0"/>
              <a:t>If each piece can change its rank and file attributes directly, we may end up in invalid position such as:</a:t>
            </a:r>
            <a:endParaRPr lang="en-US" sz="2400" dirty="0"/>
          </a:p>
        </p:txBody>
      </p:sp>
      <p:pic>
        <p:nvPicPr>
          <p:cNvPr id="4" name="Picture 3"/>
          <p:cNvPicPr>
            <a:picLocks noChangeAspect="1"/>
          </p:cNvPicPr>
          <p:nvPr/>
        </p:nvPicPr>
        <p:blipFill>
          <a:blip r:embed="rId2"/>
          <a:stretch>
            <a:fillRect/>
          </a:stretch>
        </p:blipFill>
        <p:spPr>
          <a:xfrm>
            <a:off x="2749296" y="3230308"/>
            <a:ext cx="6400800" cy="2847975"/>
          </a:xfrm>
          <a:prstGeom prst="rect">
            <a:avLst/>
          </a:prstGeom>
        </p:spPr>
      </p:pic>
      <p:sp>
        <p:nvSpPr>
          <p:cNvPr id="5" name="Content Placeholder 2"/>
          <p:cNvSpPr txBox="1">
            <a:spLocks/>
          </p:cNvSpPr>
          <p:nvPr/>
        </p:nvSpPr>
        <p:spPr>
          <a:xfrm>
            <a:off x="754929" y="6078283"/>
            <a:ext cx="9020008" cy="738552"/>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GB" sz="2400" dirty="0" smtClean="0"/>
              <a:t>Getter Methods that allows validation is very useful</a:t>
            </a:r>
            <a:endParaRPr lang="en-US" sz="2400" dirty="0"/>
          </a:p>
        </p:txBody>
      </p:sp>
    </p:spTree>
    <p:extLst>
      <p:ext uri="{BB962C8B-B14F-4D97-AF65-F5344CB8AC3E}">
        <p14:creationId xmlns:p14="http://schemas.microsoft.com/office/powerpoint/2010/main" val="29512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Information Hiding</a:t>
            </a:r>
            <a:endParaRPr lang="en-US" dirty="0"/>
          </a:p>
        </p:txBody>
      </p:sp>
      <p:pic>
        <p:nvPicPr>
          <p:cNvPr id="4" name="Picture 3"/>
          <p:cNvPicPr>
            <a:picLocks noChangeAspect="1"/>
          </p:cNvPicPr>
          <p:nvPr/>
        </p:nvPicPr>
        <p:blipFill>
          <a:blip r:embed="rId2"/>
          <a:stretch>
            <a:fillRect/>
          </a:stretch>
        </p:blipFill>
        <p:spPr>
          <a:xfrm>
            <a:off x="1071562" y="2197227"/>
            <a:ext cx="10048875" cy="1238250"/>
          </a:xfrm>
          <a:prstGeom prst="rect">
            <a:avLst/>
          </a:prstGeom>
        </p:spPr>
      </p:pic>
      <p:pic>
        <p:nvPicPr>
          <p:cNvPr id="5" name="Picture 4"/>
          <p:cNvPicPr>
            <a:picLocks noChangeAspect="1"/>
          </p:cNvPicPr>
          <p:nvPr/>
        </p:nvPicPr>
        <p:blipFill>
          <a:blip r:embed="rId3"/>
          <a:stretch>
            <a:fillRect/>
          </a:stretch>
        </p:blipFill>
        <p:spPr>
          <a:xfrm>
            <a:off x="1071562" y="3678487"/>
            <a:ext cx="10086975" cy="1247775"/>
          </a:xfrm>
          <a:prstGeom prst="rect">
            <a:avLst/>
          </a:prstGeom>
        </p:spPr>
      </p:pic>
      <p:pic>
        <p:nvPicPr>
          <p:cNvPr id="6" name="Picture 5"/>
          <p:cNvPicPr>
            <a:picLocks noChangeAspect="1"/>
          </p:cNvPicPr>
          <p:nvPr/>
        </p:nvPicPr>
        <p:blipFill>
          <a:blip r:embed="rId4"/>
          <a:stretch>
            <a:fillRect/>
          </a:stretch>
        </p:blipFill>
        <p:spPr>
          <a:xfrm>
            <a:off x="1071562" y="5169272"/>
            <a:ext cx="10067925" cy="1219200"/>
          </a:xfrm>
          <a:prstGeom prst="rect">
            <a:avLst/>
          </a:prstGeom>
        </p:spPr>
      </p:pic>
    </p:spTree>
    <p:extLst>
      <p:ext uri="{BB962C8B-B14F-4D97-AF65-F5344CB8AC3E}">
        <p14:creationId xmlns:p14="http://schemas.microsoft.com/office/powerpoint/2010/main" val="3465439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Information Hiding</a:t>
            </a:r>
            <a:endParaRPr lang="en-US" dirty="0"/>
          </a:p>
        </p:txBody>
      </p:sp>
      <p:pic>
        <p:nvPicPr>
          <p:cNvPr id="3" name="Picture 2"/>
          <p:cNvPicPr>
            <a:picLocks noChangeAspect="1"/>
          </p:cNvPicPr>
          <p:nvPr/>
        </p:nvPicPr>
        <p:blipFill>
          <a:blip r:embed="rId2"/>
          <a:stretch>
            <a:fillRect/>
          </a:stretch>
        </p:blipFill>
        <p:spPr>
          <a:xfrm>
            <a:off x="1057275" y="2333625"/>
            <a:ext cx="10077450" cy="2190750"/>
          </a:xfrm>
          <a:prstGeom prst="rect">
            <a:avLst/>
          </a:prstGeom>
        </p:spPr>
      </p:pic>
    </p:spTree>
    <p:extLst>
      <p:ext uri="{BB962C8B-B14F-4D97-AF65-F5344CB8AC3E}">
        <p14:creationId xmlns:p14="http://schemas.microsoft.com/office/powerpoint/2010/main" val="2007473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Encapsulation: Overview</a:t>
            </a:r>
            <a:endParaRPr lang="en-US" dirty="0"/>
          </a:p>
        </p:txBody>
      </p:sp>
      <p:pic>
        <p:nvPicPr>
          <p:cNvPr id="4" name="Picture 3"/>
          <p:cNvPicPr>
            <a:picLocks noChangeAspect="1"/>
          </p:cNvPicPr>
          <p:nvPr/>
        </p:nvPicPr>
        <p:blipFill>
          <a:blip r:embed="rId2"/>
          <a:stretch>
            <a:fillRect/>
          </a:stretch>
        </p:blipFill>
        <p:spPr>
          <a:xfrm>
            <a:off x="919734" y="2244471"/>
            <a:ext cx="10096500" cy="3905250"/>
          </a:xfrm>
          <a:prstGeom prst="rect">
            <a:avLst/>
          </a:prstGeom>
        </p:spPr>
      </p:pic>
    </p:spTree>
    <p:extLst>
      <p:ext uri="{BB962C8B-B14F-4D97-AF65-F5344CB8AC3E}">
        <p14:creationId xmlns:p14="http://schemas.microsoft.com/office/powerpoint/2010/main" val="141331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Second Principle: Abstraction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481277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Car Example</a:t>
            </a:r>
            <a:endParaRPr lang="en-US" dirty="0"/>
          </a:p>
        </p:txBody>
      </p:sp>
      <p:pic>
        <p:nvPicPr>
          <p:cNvPr id="3" name="Picture 2"/>
          <p:cNvPicPr>
            <a:picLocks noChangeAspect="1"/>
          </p:cNvPicPr>
          <p:nvPr/>
        </p:nvPicPr>
        <p:blipFill>
          <a:blip r:embed="rId2"/>
          <a:stretch>
            <a:fillRect/>
          </a:stretch>
        </p:blipFill>
        <p:spPr>
          <a:xfrm>
            <a:off x="7132129" y="2408872"/>
            <a:ext cx="4657725" cy="3228975"/>
          </a:xfrm>
          <a:prstGeom prst="rect">
            <a:avLst/>
          </a:prstGeom>
        </p:spPr>
      </p:pic>
      <p:pic>
        <p:nvPicPr>
          <p:cNvPr id="4" name="Picture 3"/>
          <p:cNvPicPr>
            <a:picLocks noChangeAspect="1"/>
          </p:cNvPicPr>
          <p:nvPr/>
        </p:nvPicPr>
        <p:blipFill>
          <a:blip r:embed="rId3"/>
          <a:stretch>
            <a:fillRect/>
          </a:stretch>
        </p:blipFill>
        <p:spPr>
          <a:xfrm>
            <a:off x="791718" y="2125408"/>
            <a:ext cx="4610100" cy="1400175"/>
          </a:xfrm>
          <a:prstGeom prst="rect">
            <a:avLst/>
          </a:prstGeom>
        </p:spPr>
      </p:pic>
      <p:pic>
        <p:nvPicPr>
          <p:cNvPr id="5" name="Picture 4"/>
          <p:cNvPicPr>
            <a:picLocks noChangeAspect="1"/>
          </p:cNvPicPr>
          <p:nvPr/>
        </p:nvPicPr>
        <p:blipFill>
          <a:blip r:embed="rId4"/>
          <a:stretch>
            <a:fillRect/>
          </a:stretch>
        </p:blipFill>
        <p:spPr>
          <a:xfrm>
            <a:off x="810768" y="3664267"/>
            <a:ext cx="4572000" cy="1266825"/>
          </a:xfrm>
          <a:prstGeom prst="rect">
            <a:avLst/>
          </a:prstGeom>
        </p:spPr>
      </p:pic>
      <p:pic>
        <p:nvPicPr>
          <p:cNvPr id="6" name="Picture 5"/>
          <p:cNvPicPr>
            <a:picLocks noChangeAspect="1"/>
          </p:cNvPicPr>
          <p:nvPr/>
        </p:nvPicPr>
        <p:blipFill>
          <a:blip r:embed="rId5"/>
          <a:stretch>
            <a:fillRect/>
          </a:stretch>
        </p:blipFill>
        <p:spPr>
          <a:xfrm>
            <a:off x="848868" y="5085397"/>
            <a:ext cx="4552950" cy="1104900"/>
          </a:xfrm>
          <a:prstGeom prst="rect">
            <a:avLst/>
          </a:prstGeom>
        </p:spPr>
      </p:pic>
    </p:spTree>
    <p:extLst>
      <p:ext uri="{BB962C8B-B14F-4D97-AF65-F5344CB8AC3E}">
        <p14:creationId xmlns:p14="http://schemas.microsoft.com/office/powerpoint/2010/main" val="1307805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Car Example</a:t>
            </a:r>
            <a:endParaRPr lang="en-US" dirty="0"/>
          </a:p>
        </p:txBody>
      </p:sp>
      <p:pic>
        <p:nvPicPr>
          <p:cNvPr id="7" name="Picture 6"/>
          <p:cNvPicPr>
            <a:picLocks noChangeAspect="1"/>
          </p:cNvPicPr>
          <p:nvPr/>
        </p:nvPicPr>
        <p:blipFill>
          <a:blip r:embed="rId2"/>
          <a:stretch>
            <a:fillRect/>
          </a:stretch>
        </p:blipFill>
        <p:spPr>
          <a:xfrm>
            <a:off x="7016496" y="2361247"/>
            <a:ext cx="4724400" cy="3276600"/>
          </a:xfrm>
          <a:prstGeom prst="rect">
            <a:avLst/>
          </a:prstGeom>
        </p:spPr>
      </p:pic>
      <p:pic>
        <p:nvPicPr>
          <p:cNvPr id="8" name="Picture 7"/>
          <p:cNvPicPr>
            <a:picLocks noChangeAspect="1"/>
          </p:cNvPicPr>
          <p:nvPr/>
        </p:nvPicPr>
        <p:blipFill>
          <a:blip r:embed="rId3"/>
          <a:stretch>
            <a:fillRect/>
          </a:stretch>
        </p:blipFill>
        <p:spPr>
          <a:xfrm>
            <a:off x="815530" y="2361247"/>
            <a:ext cx="4562475" cy="1181100"/>
          </a:xfrm>
          <a:prstGeom prst="rect">
            <a:avLst/>
          </a:prstGeom>
        </p:spPr>
      </p:pic>
      <p:pic>
        <p:nvPicPr>
          <p:cNvPr id="9" name="Picture 8"/>
          <p:cNvPicPr>
            <a:picLocks noChangeAspect="1"/>
          </p:cNvPicPr>
          <p:nvPr/>
        </p:nvPicPr>
        <p:blipFill>
          <a:blip r:embed="rId4"/>
          <a:stretch>
            <a:fillRect/>
          </a:stretch>
        </p:blipFill>
        <p:spPr>
          <a:xfrm>
            <a:off x="815529" y="3699891"/>
            <a:ext cx="4562475" cy="2457450"/>
          </a:xfrm>
          <a:prstGeom prst="rect">
            <a:avLst/>
          </a:prstGeom>
        </p:spPr>
      </p:pic>
    </p:spTree>
    <p:extLst>
      <p:ext uri="{BB962C8B-B14F-4D97-AF65-F5344CB8AC3E}">
        <p14:creationId xmlns:p14="http://schemas.microsoft.com/office/powerpoint/2010/main" val="126634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 OOP</a:t>
            </a:r>
            <a:endParaRPr lang="en-US" dirty="0"/>
          </a:p>
        </p:txBody>
      </p:sp>
      <p:pic>
        <p:nvPicPr>
          <p:cNvPr id="9" name="Picture 8"/>
          <p:cNvPicPr>
            <a:picLocks noChangeAspect="1"/>
          </p:cNvPicPr>
          <p:nvPr/>
        </p:nvPicPr>
        <p:blipFill>
          <a:blip r:embed="rId2"/>
          <a:stretch>
            <a:fillRect/>
          </a:stretch>
        </p:blipFill>
        <p:spPr>
          <a:xfrm>
            <a:off x="1056739" y="2310193"/>
            <a:ext cx="10067925" cy="1304925"/>
          </a:xfrm>
          <a:prstGeom prst="rect">
            <a:avLst/>
          </a:prstGeom>
        </p:spPr>
      </p:pic>
      <p:pic>
        <p:nvPicPr>
          <p:cNvPr id="10" name="Picture 9"/>
          <p:cNvPicPr>
            <a:picLocks noChangeAspect="1"/>
          </p:cNvPicPr>
          <p:nvPr/>
        </p:nvPicPr>
        <p:blipFill>
          <a:blip r:embed="rId3"/>
          <a:stretch>
            <a:fillRect/>
          </a:stretch>
        </p:blipFill>
        <p:spPr>
          <a:xfrm>
            <a:off x="1028164" y="4003929"/>
            <a:ext cx="10096500" cy="1885950"/>
          </a:xfrm>
          <a:prstGeom prst="rect">
            <a:avLst/>
          </a:prstGeom>
        </p:spPr>
      </p:pic>
    </p:spTree>
    <p:extLst>
      <p:ext uri="{BB962C8B-B14F-4D97-AF65-F5344CB8AC3E}">
        <p14:creationId xmlns:p14="http://schemas.microsoft.com/office/powerpoint/2010/main" val="184402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 OOP</a:t>
            </a:r>
            <a:endParaRPr lang="en-US" dirty="0"/>
          </a:p>
        </p:txBody>
      </p:sp>
      <p:pic>
        <p:nvPicPr>
          <p:cNvPr id="3" name="Picture 2"/>
          <p:cNvPicPr>
            <a:picLocks noChangeAspect="1"/>
          </p:cNvPicPr>
          <p:nvPr/>
        </p:nvPicPr>
        <p:blipFill>
          <a:blip r:embed="rId2"/>
          <a:stretch>
            <a:fillRect/>
          </a:stretch>
        </p:blipFill>
        <p:spPr>
          <a:xfrm>
            <a:off x="1056739" y="2269617"/>
            <a:ext cx="10067925" cy="1276350"/>
          </a:xfrm>
          <a:prstGeom prst="rect">
            <a:avLst/>
          </a:prstGeom>
        </p:spPr>
      </p:pic>
      <p:sp>
        <p:nvSpPr>
          <p:cNvPr id="4" name="Rectangle 3"/>
          <p:cNvSpPr/>
          <p:nvPr/>
        </p:nvSpPr>
        <p:spPr>
          <a:xfrm>
            <a:off x="8165592" y="2459736"/>
            <a:ext cx="1636776" cy="34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597152" y="2907792"/>
            <a:ext cx="4181856" cy="347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1037689" y="4097594"/>
            <a:ext cx="10086975" cy="1914525"/>
          </a:xfrm>
          <a:prstGeom prst="rect">
            <a:avLst/>
          </a:prstGeom>
        </p:spPr>
      </p:pic>
    </p:spTree>
    <p:extLst>
      <p:ext uri="{BB962C8B-B14F-4D97-AF65-F5344CB8AC3E}">
        <p14:creationId xmlns:p14="http://schemas.microsoft.com/office/powerpoint/2010/main" val="17127078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Penalties</a:t>
            </a:r>
            <a:endParaRPr lang="en-US" dirty="0"/>
          </a:p>
        </p:txBody>
      </p:sp>
      <p:sp>
        <p:nvSpPr>
          <p:cNvPr id="3" name="Content Placeholder 2"/>
          <p:cNvSpPr>
            <a:spLocks noGrp="1"/>
          </p:cNvSpPr>
          <p:nvPr>
            <p:ph idx="1"/>
          </p:nvPr>
        </p:nvSpPr>
        <p:spPr/>
        <p:txBody>
          <a:bodyPr anchor="t"/>
          <a:lstStyle/>
          <a:p>
            <a:r>
              <a:rPr lang="en-GB" dirty="0"/>
              <a:t>You are allowed to not attend the class without permission </a:t>
            </a:r>
            <a:r>
              <a:rPr lang="en-GB" dirty="0">
                <a:solidFill>
                  <a:srgbClr val="FF0000"/>
                </a:solidFill>
              </a:rPr>
              <a:t>at most </a:t>
            </a:r>
            <a:r>
              <a:rPr lang="en-GB" dirty="0" smtClean="0">
                <a:solidFill>
                  <a:srgbClr val="FF0000"/>
                </a:solidFill>
              </a:rPr>
              <a:t>4 </a:t>
            </a:r>
            <a:r>
              <a:rPr lang="en-GB" dirty="0">
                <a:solidFill>
                  <a:srgbClr val="FF0000"/>
                </a:solidFill>
              </a:rPr>
              <a:t>times</a:t>
            </a:r>
            <a:r>
              <a:rPr lang="en-GB" dirty="0">
                <a:solidFill>
                  <a:schemeClr val="tx1"/>
                </a:solidFill>
              </a:rPr>
              <a:t>. When one missed without permission/warning for the </a:t>
            </a:r>
            <a:r>
              <a:rPr lang="en-GB" dirty="0" smtClean="0">
                <a:solidFill>
                  <a:schemeClr val="tx1"/>
                </a:solidFill>
              </a:rPr>
              <a:t>5</a:t>
            </a:r>
            <a:r>
              <a:rPr lang="en-GB" baseline="30000" dirty="0" smtClean="0">
                <a:solidFill>
                  <a:schemeClr val="tx1"/>
                </a:solidFill>
              </a:rPr>
              <a:t>th</a:t>
            </a:r>
            <a:r>
              <a:rPr lang="en-GB" dirty="0" smtClean="0">
                <a:solidFill>
                  <a:schemeClr val="tx1"/>
                </a:solidFill>
              </a:rPr>
              <a:t> </a:t>
            </a:r>
            <a:r>
              <a:rPr lang="en-GB" dirty="0">
                <a:solidFill>
                  <a:schemeClr val="tx1"/>
                </a:solidFill>
              </a:rPr>
              <a:t>time, he/she automatically </a:t>
            </a:r>
            <a:r>
              <a:rPr lang="en-GB" dirty="0">
                <a:solidFill>
                  <a:srgbClr val="FF0000"/>
                </a:solidFill>
              </a:rPr>
              <a:t>failed the course</a:t>
            </a:r>
            <a:r>
              <a:rPr lang="en-GB" dirty="0" smtClean="0">
                <a:solidFill>
                  <a:schemeClr val="tx1"/>
                </a:solidFill>
              </a:rPr>
              <a:t>.</a:t>
            </a:r>
          </a:p>
          <a:p>
            <a:r>
              <a:rPr lang="en-GB" dirty="0" smtClean="0">
                <a:solidFill>
                  <a:srgbClr val="FF0000"/>
                </a:solidFill>
              </a:rPr>
              <a:t>Cheating is strictly forbidden during Quiz/Exams</a:t>
            </a:r>
            <a:r>
              <a:rPr lang="en-GB" dirty="0" smtClean="0">
                <a:solidFill>
                  <a:schemeClr val="tx1"/>
                </a:solidFill>
              </a:rPr>
              <a:t>. </a:t>
            </a:r>
            <a:r>
              <a:rPr lang="en-GB" dirty="0">
                <a:solidFill>
                  <a:schemeClr val="tx1"/>
                </a:solidFill>
              </a:rPr>
              <a:t> </a:t>
            </a:r>
            <a:r>
              <a:rPr lang="en-GB" dirty="0" smtClean="0">
                <a:solidFill>
                  <a:schemeClr val="tx1"/>
                </a:solidFill>
              </a:rPr>
              <a:t>Anyone who’s indicated to have cheated at one or more problems in the quiz/exam will have the score for those particular problems nullified. This indication could be in the form of having the same answer, not turning on their camera during exams, or appeared to be texting/calling someone while in exam.</a:t>
            </a:r>
          </a:p>
          <a:p>
            <a:endParaRPr lang="en-GB" dirty="0" smtClean="0">
              <a:solidFill>
                <a:schemeClr val="tx1"/>
              </a:solidFill>
            </a:endParaRPr>
          </a:p>
          <a:p>
            <a:endParaRPr lang="en-GB" dirty="0"/>
          </a:p>
          <a:p>
            <a:endParaRPr lang="en-US" dirty="0"/>
          </a:p>
        </p:txBody>
      </p:sp>
    </p:spTree>
    <p:extLst>
      <p:ext uri="{BB962C8B-B14F-4D97-AF65-F5344CB8AC3E}">
        <p14:creationId xmlns:p14="http://schemas.microsoft.com/office/powerpoint/2010/main" val="11876551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 OOP</a:t>
            </a:r>
            <a:endParaRPr lang="en-US" dirty="0"/>
          </a:p>
        </p:txBody>
      </p:sp>
      <p:pic>
        <p:nvPicPr>
          <p:cNvPr id="3" name="Picture 2"/>
          <p:cNvPicPr>
            <a:picLocks noChangeAspect="1"/>
          </p:cNvPicPr>
          <p:nvPr/>
        </p:nvPicPr>
        <p:blipFill>
          <a:blip r:embed="rId2"/>
          <a:stretch>
            <a:fillRect/>
          </a:stretch>
        </p:blipFill>
        <p:spPr>
          <a:xfrm>
            <a:off x="1042452" y="2525268"/>
            <a:ext cx="10096500" cy="1295400"/>
          </a:xfrm>
          <a:prstGeom prst="rect">
            <a:avLst/>
          </a:prstGeom>
        </p:spPr>
      </p:pic>
      <p:pic>
        <p:nvPicPr>
          <p:cNvPr id="4" name="Picture 3"/>
          <p:cNvPicPr>
            <a:picLocks noChangeAspect="1"/>
          </p:cNvPicPr>
          <p:nvPr/>
        </p:nvPicPr>
        <p:blipFill>
          <a:blip r:embed="rId3"/>
          <a:stretch>
            <a:fillRect/>
          </a:stretch>
        </p:blipFill>
        <p:spPr>
          <a:xfrm>
            <a:off x="1261527" y="4378833"/>
            <a:ext cx="9877425" cy="1885950"/>
          </a:xfrm>
          <a:prstGeom prst="rect">
            <a:avLst/>
          </a:prstGeom>
        </p:spPr>
      </p:pic>
    </p:spTree>
    <p:extLst>
      <p:ext uri="{BB962C8B-B14F-4D97-AF65-F5344CB8AC3E}">
        <p14:creationId xmlns:p14="http://schemas.microsoft.com/office/powerpoint/2010/main" val="336699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 OOP</a:t>
            </a:r>
            <a:endParaRPr lang="en-US" dirty="0"/>
          </a:p>
        </p:txBody>
      </p:sp>
      <p:pic>
        <p:nvPicPr>
          <p:cNvPr id="5" name="Picture 4"/>
          <p:cNvPicPr>
            <a:picLocks noChangeAspect="1"/>
          </p:cNvPicPr>
          <p:nvPr/>
        </p:nvPicPr>
        <p:blipFill>
          <a:blip r:embed="rId2"/>
          <a:stretch>
            <a:fillRect/>
          </a:stretch>
        </p:blipFill>
        <p:spPr>
          <a:xfrm>
            <a:off x="1056739" y="2247709"/>
            <a:ext cx="10067925" cy="1685925"/>
          </a:xfrm>
          <a:prstGeom prst="rect">
            <a:avLst/>
          </a:prstGeom>
        </p:spPr>
      </p:pic>
      <p:pic>
        <p:nvPicPr>
          <p:cNvPr id="6" name="Picture 5"/>
          <p:cNvPicPr>
            <a:picLocks noChangeAspect="1"/>
          </p:cNvPicPr>
          <p:nvPr/>
        </p:nvPicPr>
        <p:blipFill>
          <a:blip r:embed="rId3"/>
          <a:stretch>
            <a:fillRect/>
          </a:stretch>
        </p:blipFill>
        <p:spPr>
          <a:xfrm>
            <a:off x="1056739" y="4249483"/>
            <a:ext cx="10067925" cy="2181225"/>
          </a:xfrm>
          <a:prstGeom prst="rect">
            <a:avLst/>
          </a:prstGeom>
        </p:spPr>
      </p:pic>
    </p:spTree>
    <p:extLst>
      <p:ext uri="{BB962C8B-B14F-4D97-AF65-F5344CB8AC3E}">
        <p14:creationId xmlns:p14="http://schemas.microsoft.com/office/powerpoint/2010/main" val="29550657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Interface and Implementation</a:t>
            </a:r>
            <a:endParaRPr lang="en-US" dirty="0"/>
          </a:p>
        </p:txBody>
      </p:sp>
      <p:pic>
        <p:nvPicPr>
          <p:cNvPr id="3" name="Picture 2"/>
          <p:cNvPicPr>
            <a:picLocks noChangeAspect="1"/>
          </p:cNvPicPr>
          <p:nvPr/>
        </p:nvPicPr>
        <p:blipFill>
          <a:blip r:embed="rId2"/>
          <a:stretch>
            <a:fillRect/>
          </a:stretch>
        </p:blipFill>
        <p:spPr>
          <a:xfrm>
            <a:off x="1051977" y="2131123"/>
            <a:ext cx="10077450" cy="1571625"/>
          </a:xfrm>
          <a:prstGeom prst="rect">
            <a:avLst/>
          </a:prstGeom>
        </p:spPr>
      </p:pic>
      <p:pic>
        <p:nvPicPr>
          <p:cNvPr id="4" name="Picture 3"/>
          <p:cNvPicPr>
            <a:picLocks noChangeAspect="1"/>
          </p:cNvPicPr>
          <p:nvPr/>
        </p:nvPicPr>
        <p:blipFill>
          <a:blip r:embed="rId3"/>
          <a:stretch>
            <a:fillRect/>
          </a:stretch>
        </p:blipFill>
        <p:spPr>
          <a:xfrm>
            <a:off x="1051977" y="4246626"/>
            <a:ext cx="10067925" cy="1181100"/>
          </a:xfrm>
          <a:prstGeom prst="rect">
            <a:avLst/>
          </a:prstGeom>
        </p:spPr>
      </p:pic>
    </p:spTree>
    <p:extLst>
      <p:ext uri="{BB962C8B-B14F-4D97-AF65-F5344CB8AC3E}">
        <p14:creationId xmlns:p14="http://schemas.microsoft.com/office/powerpoint/2010/main" val="327029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Interface and Implementation</a:t>
            </a:r>
            <a:endParaRPr lang="en-US" dirty="0"/>
          </a:p>
        </p:txBody>
      </p:sp>
      <p:pic>
        <p:nvPicPr>
          <p:cNvPr id="5" name="Picture 4"/>
          <p:cNvPicPr>
            <a:picLocks noChangeAspect="1"/>
          </p:cNvPicPr>
          <p:nvPr/>
        </p:nvPicPr>
        <p:blipFill>
          <a:blip r:embed="rId2"/>
          <a:stretch>
            <a:fillRect/>
          </a:stretch>
        </p:blipFill>
        <p:spPr>
          <a:xfrm>
            <a:off x="1061502" y="2222563"/>
            <a:ext cx="10058400" cy="1571625"/>
          </a:xfrm>
          <a:prstGeom prst="rect">
            <a:avLst/>
          </a:prstGeom>
        </p:spPr>
      </p:pic>
      <p:pic>
        <p:nvPicPr>
          <p:cNvPr id="7" name="Picture 6"/>
          <p:cNvPicPr>
            <a:picLocks noChangeAspect="1"/>
          </p:cNvPicPr>
          <p:nvPr/>
        </p:nvPicPr>
        <p:blipFill>
          <a:blip r:embed="rId3"/>
          <a:stretch>
            <a:fillRect/>
          </a:stretch>
        </p:blipFill>
        <p:spPr>
          <a:xfrm>
            <a:off x="883920" y="4497895"/>
            <a:ext cx="3200400" cy="1647825"/>
          </a:xfrm>
          <a:prstGeom prst="rect">
            <a:avLst/>
          </a:prstGeom>
        </p:spPr>
      </p:pic>
      <p:pic>
        <p:nvPicPr>
          <p:cNvPr id="8" name="Picture 7"/>
          <p:cNvPicPr>
            <a:picLocks noChangeAspect="1"/>
          </p:cNvPicPr>
          <p:nvPr/>
        </p:nvPicPr>
        <p:blipFill>
          <a:blip r:embed="rId4"/>
          <a:stretch>
            <a:fillRect/>
          </a:stretch>
        </p:blipFill>
        <p:spPr>
          <a:xfrm>
            <a:off x="4387786" y="4410075"/>
            <a:ext cx="7000875" cy="1238250"/>
          </a:xfrm>
          <a:prstGeom prst="rect">
            <a:avLst/>
          </a:prstGeom>
        </p:spPr>
      </p:pic>
      <p:pic>
        <p:nvPicPr>
          <p:cNvPr id="9" name="Picture 8"/>
          <p:cNvPicPr>
            <a:picLocks noChangeAspect="1"/>
          </p:cNvPicPr>
          <p:nvPr/>
        </p:nvPicPr>
        <p:blipFill>
          <a:blip r:embed="rId5"/>
          <a:stretch>
            <a:fillRect/>
          </a:stretch>
        </p:blipFill>
        <p:spPr>
          <a:xfrm>
            <a:off x="5230022" y="5859399"/>
            <a:ext cx="5895975" cy="809625"/>
          </a:xfrm>
          <a:prstGeom prst="rect">
            <a:avLst/>
          </a:prstGeom>
        </p:spPr>
      </p:pic>
    </p:spTree>
    <p:extLst>
      <p:ext uri="{BB962C8B-B14F-4D97-AF65-F5344CB8AC3E}">
        <p14:creationId xmlns:p14="http://schemas.microsoft.com/office/powerpoint/2010/main" val="97505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Chess Example</a:t>
            </a:r>
            <a:endParaRPr lang="en-US" dirty="0"/>
          </a:p>
        </p:txBody>
      </p:sp>
      <p:pic>
        <p:nvPicPr>
          <p:cNvPr id="3" name="Picture 2"/>
          <p:cNvPicPr>
            <a:picLocks noChangeAspect="1"/>
          </p:cNvPicPr>
          <p:nvPr/>
        </p:nvPicPr>
        <p:blipFill>
          <a:blip r:embed="rId2"/>
          <a:stretch>
            <a:fillRect/>
          </a:stretch>
        </p:blipFill>
        <p:spPr>
          <a:xfrm>
            <a:off x="874776" y="2943605"/>
            <a:ext cx="2028825" cy="2781300"/>
          </a:xfrm>
          <a:prstGeom prst="rect">
            <a:avLst/>
          </a:prstGeom>
        </p:spPr>
      </p:pic>
      <p:pic>
        <p:nvPicPr>
          <p:cNvPr id="4" name="Picture 3"/>
          <p:cNvPicPr>
            <a:picLocks noChangeAspect="1"/>
          </p:cNvPicPr>
          <p:nvPr/>
        </p:nvPicPr>
        <p:blipFill>
          <a:blip r:embed="rId3"/>
          <a:stretch>
            <a:fillRect/>
          </a:stretch>
        </p:blipFill>
        <p:spPr>
          <a:xfrm>
            <a:off x="9542335" y="2567940"/>
            <a:ext cx="1190625" cy="3028950"/>
          </a:xfrm>
          <a:prstGeom prst="rect">
            <a:avLst/>
          </a:prstGeom>
        </p:spPr>
      </p:pic>
      <p:pic>
        <p:nvPicPr>
          <p:cNvPr id="5" name="Picture 4"/>
          <p:cNvPicPr>
            <a:picLocks noChangeAspect="1"/>
          </p:cNvPicPr>
          <p:nvPr/>
        </p:nvPicPr>
        <p:blipFill>
          <a:blip r:embed="rId4"/>
          <a:stretch>
            <a:fillRect/>
          </a:stretch>
        </p:blipFill>
        <p:spPr>
          <a:xfrm>
            <a:off x="7780401" y="2288476"/>
            <a:ext cx="1276350" cy="4219575"/>
          </a:xfrm>
          <a:prstGeom prst="rect">
            <a:avLst/>
          </a:prstGeom>
        </p:spPr>
      </p:pic>
      <p:pic>
        <p:nvPicPr>
          <p:cNvPr id="7" name="Picture 6"/>
          <p:cNvPicPr>
            <a:picLocks noChangeAspect="1"/>
          </p:cNvPicPr>
          <p:nvPr/>
        </p:nvPicPr>
        <p:blipFill>
          <a:blip r:embed="rId5"/>
          <a:stretch>
            <a:fillRect/>
          </a:stretch>
        </p:blipFill>
        <p:spPr>
          <a:xfrm>
            <a:off x="2903601" y="3354545"/>
            <a:ext cx="4876800" cy="1343025"/>
          </a:xfrm>
          <a:prstGeom prst="rect">
            <a:avLst/>
          </a:prstGeom>
        </p:spPr>
      </p:pic>
      <p:pic>
        <p:nvPicPr>
          <p:cNvPr id="8" name="Picture 7"/>
          <p:cNvPicPr>
            <a:picLocks noChangeAspect="1"/>
          </p:cNvPicPr>
          <p:nvPr/>
        </p:nvPicPr>
        <p:blipFill>
          <a:blip r:embed="rId6"/>
          <a:stretch>
            <a:fillRect/>
          </a:stretch>
        </p:blipFill>
        <p:spPr>
          <a:xfrm>
            <a:off x="3056001" y="4902898"/>
            <a:ext cx="4724400" cy="1323975"/>
          </a:xfrm>
          <a:prstGeom prst="rect">
            <a:avLst/>
          </a:prstGeom>
        </p:spPr>
      </p:pic>
      <p:pic>
        <p:nvPicPr>
          <p:cNvPr id="9" name="Picture 8"/>
          <p:cNvPicPr>
            <a:picLocks noChangeAspect="1"/>
          </p:cNvPicPr>
          <p:nvPr/>
        </p:nvPicPr>
        <p:blipFill>
          <a:blip r:embed="rId7"/>
          <a:stretch>
            <a:fillRect/>
          </a:stretch>
        </p:blipFill>
        <p:spPr>
          <a:xfrm>
            <a:off x="1889188" y="2008663"/>
            <a:ext cx="4086225" cy="1314450"/>
          </a:xfrm>
          <a:prstGeom prst="rect">
            <a:avLst/>
          </a:prstGeom>
        </p:spPr>
      </p:pic>
    </p:spTree>
    <p:extLst>
      <p:ext uri="{BB962C8B-B14F-4D97-AF65-F5344CB8AC3E}">
        <p14:creationId xmlns:p14="http://schemas.microsoft.com/office/powerpoint/2010/main" val="10460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Independence Against How Other class is defined</a:t>
            </a:r>
            <a:endParaRPr lang="en-US" dirty="0"/>
          </a:p>
        </p:txBody>
      </p:sp>
      <p:pic>
        <p:nvPicPr>
          <p:cNvPr id="3" name="Picture 2"/>
          <p:cNvPicPr>
            <a:picLocks noChangeAspect="1"/>
          </p:cNvPicPr>
          <p:nvPr/>
        </p:nvPicPr>
        <p:blipFill>
          <a:blip r:embed="rId2"/>
          <a:stretch>
            <a:fillRect/>
          </a:stretch>
        </p:blipFill>
        <p:spPr>
          <a:xfrm>
            <a:off x="874776" y="2943605"/>
            <a:ext cx="2028825" cy="2781300"/>
          </a:xfrm>
          <a:prstGeom prst="rect">
            <a:avLst/>
          </a:prstGeom>
        </p:spPr>
      </p:pic>
      <p:pic>
        <p:nvPicPr>
          <p:cNvPr id="4" name="Picture 3"/>
          <p:cNvPicPr>
            <a:picLocks noChangeAspect="1"/>
          </p:cNvPicPr>
          <p:nvPr/>
        </p:nvPicPr>
        <p:blipFill>
          <a:blip r:embed="rId3"/>
          <a:stretch>
            <a:fillRect/>
          </a:stretch>
        </p:blipFill>
        <p:spPr>
          <a:xfrm>
            <a:off x="9542335" y="2567940"/>
            <a:ext cx="1190625" cy="3028950"/>
          </a:xfrm>
          <a:prstGeom prst="rect">
            <a:avLst/>
          </a:prstGeom>
        </p:spPr>
      </p:pic>
      <p:pic>
        <p:nvPicPr>
          <p:cNvPr id="5" name="Picture 4"/>
          <p:cNvPicPr>
            <a:picLocks noChangeAspect="1"/>
          </p:cNvPicPr>
          <p:nvPr/>
        </p:nvPicPr>
        <p:blipFill>
          <a:blip r:embed="rId4"/>
          <a:stretch>
            <a:fillRect/>
          </a:stretch>
        </p:blipFill>
        <p:spPr>
          <a:xfrm>
            <a:off x="3205259" y="2479739"/>
            <a:ext cx="5929598" cy="3394418"/>
          </a:xfrm>
          <a:prstGeom prst="rect">
            <a:avLst/>
          </a:prstGeom>
        </p:spPr>
      </p:pic>
      <p:pic>
        <p:nvPicPr>
          <p:cNvPr id="7" name="Picture 6"/>
          <p:cNvPicPr>
            <a:picLocks noChangeAspect="1"/>
          </p:cNvPicPr>
          <p:nvPr/>
        </p:nvPicPr>
        <p:blipFill>
          <a:blip r:embed="rId5"/>
          <a:stretch>
            <a:fillRect/>
          </a:stretch>
        </p:blipFill>
        <p:spPr>
          <a:xfrm>
            <a:off x="6382418" y="2479739"/>
            <a:ext cx="2752439" cy="3373679"/>
          </a:xfrm>
          <a:prstGeom prst="rect">
            <a:avLst/>
          </a:prstGeom>
        </p:spPr>
      </p:pic>
      <p:sp>
        <p:nvSpPr>
          <p:cNvPr id="8" name="&quot;No&quot; Symbol 7"/>
          <p:cNvSpPr/>
          <p:nvPr/>
        </p:nvSpPr>
        <p:spPr>
          <a:xfrm>
            <a:off x="3465293" y="2748915"/>
            <a:ext cx="2509647" cy="2667000"/>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19429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Interface and Implementation</a:t>
            </a:r>
            <a:endParaRPr lang="en-US" dirty="0"/>
          </a:p>
        </p:txBody>
      </p:sp>
      <p:pic>
        <p:nvPicPr>
          <p:cNvPr id="3" name="Picture 2"/>
          <p:cNvPicPr>
            <a:picLocks noChangeAspect="1"/>
          </p:cNvPicPr>
          <p:nvPr/>
        </p:nvPicPr>
        <p:blipFill>
          <a:blip r:embed="rId2"/>
          <a:stretch>
            <a:fillRect/>
          </a:stretch>
        </p:blipFill>
        <p:spPr>
          <a:xfrm>
            <a:off x="1042452" y="2366200"/>
            <a:ext cx="10096500" cy="3533775"/>
          </a:xfrm>
          <a:prstGeom prst="rect">
            <a:avLst/>
          </a:prstGeom>
        </p:spPr>
      </p:pic>
    </p:spTree>
    <p:extLst>
      <p:ext uri="{BB962C8B-B14F-4D97-AF65-F5344CB8AC3E}">
        <p14:creationId xmlns:p14="http://schemas.microsoft.com/office/powerpoint/2010/main" val="102912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Abstraction: Overview</a:t>
            </a:r>
            <a:endParaRPr lang="en-US" dirty="0"/>
          </a:p>
        </p:txBody>
      </p:sp>
      <p:pic>
        <p:nvPicPr>
          <p:cNvPr id="3" name="Picture 2"/>
          <p:cNvPicPr>
            <a:picLocks noChangeAspect="1"/>
          </p:cNvPicPr>
          <p:nvPr/>
        </p:nvPicPr>
        <p:blipFill>
          <a:blip r:embed="rId2"/>
          <a:stretch>
            <a:fillRect/>
          </a:stretch>
        </p:blipFill>
        <p:spPr>
          <a:xfrm>
            <a:off x="1056739" y="2190178"/>
            <a:ext cx="10067925" cy="1819275"/>
          </a:xfrm>
          <a:prstGeom prst="rect">
            <a:avLst/>
          </a:prstGeom>
        </p:spPr>
      </p:pic>
      <p:pic>
        <p:nvPicPr>
          <p:cNvPr id="4" name="Picture 3"/>
          <p:cNvPicPr>
            <a:picLocks noChangeAspect="1"/>
          </p:cNvPicPr>
          <p:nvPr/>
        </p:nvPicPr>
        <p:blipFill>
          <a:blip r:embed="rId3"/>
          <a:stretch>
            <a:fillRect/>
          </a:stretch>
        </p:blipFill>
        <p:spPr>
          <a:xfrm>
            <a:off x="1056738" y="4210621"/>
            <a:ext cx="10067925" cy="1838325"/>
          </a:xfrm>
          <a:prstGeom prst="rect">
            <a:avLst/>
          </a:prstGeom>
        </p:spPr>
      </p:pic>
    </p:spTree>
    <p:extLst>
      <p:ext uri="{BB962C8B-B14F-4D97-AF65-F5344CB8AC3E}">
        <p14:creationId xmlns:p14="http://schemas.microsoft.com/office/powerpoint/2010/main" val="2148020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Third Principle: Inheritance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6026481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Inheritance: Introduction</a:t>
            </a:r>
            <a:endParaRPr lang="en-US" dirty="0"/>
          </a:p>
        </p:txBody>
      </p:sp>
      <p:pic>
        <p:nvPicPr>
          <p:cNvPr id="5" name="Picture 4"/>
          <p:cNvPicPr>
            <a:picLocks noChangeAspect="1"/>
          </p:cNvPicPr>
          <p:nvPr/>
        </p:nvPicPr>
        <p:blipFill>
          <a:blip r:embed="rId2"/>
          <a:stretch>
            <a:fillRect/>
          </a:stretch>
        </p:blipFill>
        <p:spPr>
          <a:xfrm>
            <a:off x="1037689" y="2679001"/>
            <a:ext cx="10106025" cy="1609725"/>
          </a:xfrm>
          <a:prstGeom prst="rect">
            <a:avLst/>
          </a:prstGeom>
        </p:spPr>
      </p:pic>
    </p:spTree>
    <p:extLst>
      <p:ext uri="{BB962C8B-B14F-4D97-AF65-F5344CB8AC3E}">
        <p14:creationId xmlns:p14="http://schemas.microsoft.com/office/powerpoint/2010/main" val="27401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Attitude</a:t>
            </a:r>
            <a:endParaRPr lang="en-US" dirty="0"/>
          </a:p>
        </p:txBody>
      </p:sp>
      <p:sp>
        <p:nvSpPr>
          <p:cNvPr id="3" name="Content Placeholder 2"/>
          <p:cNvSpPr>
            <a:spLocks noGrp="1"/>
          </p:cNvSpPr>
          <p:nvPr>
            <p:ph idx="1"/>
          </p:nvPr>
        </p:nvSpPr>
        <p:spPr/>
        <p:txBody>
          <a:bodyPr anchor="t"/>
          <a:lstStyle/>
          <a:p>
            <a:r>
              <a:rPr lang="en-GB" dirty="0" smtClean="0"/>
              <a:t>Please pay attention to the class. </a:t>
            </a:r>
            <a:endParaRPr lang="en-GB" dirty="0"/>
          </a:p>
          <a:p>
            <a:r>
              <a:rPr lang="en-GB" dirty="0" smtClean="0"/>
              <a:t>Ask if you have any question (you may stop me at any point during my explanation)</a:t>
            </a:r>
          </a:p>
          <a:p>
            <a:r>
              <a:rPr lang="en-GB" dirty="0" smtClean="0"/>
              <a:t>Answer if I ask the class something which required verbal answer</a:t>
            </a:r>
          </a:p>
          <a:p>
            <a:r>
              <a:rPr lang="en-GB" dirty="0" smtClean="0"/>
              <a:t>Don’t be shy to ask me to repeat the parts where you did not understand, either because of the language barrier or because I was speaking too fast. I’d gladly repeat that part.</a:t>
            </a:r>
          </a:p>
          <a:p>
            <a:r>
              <a:rPr lang="en-GB" dirty="0" smtClean="0"/>
              <a:t>If you have some sort of technical difficulties (losing internet connection, your laptop crashes, etc.) please tell me by WA or in the course’s WA group I belong.</a:t>
            </a:r>
            <a:endParaRPr lang="en-US" dirty="0"/>
          </a:p>
        </p:txBody>
      </p:sp>
    </p:spTree>
    <p:extLst>
      <p:ext uri="{BB962C8B-B14F-4D97-AF65-F5344CB8AC3E}">
        <p14:creationId xmlns:p14="http://schemas.microsoft.com/office/powerpoint/2010/main" val="278079477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 Game Example</a:t>
            </a:r>
            <a:endParaRPr lang="en-US" dirty="0"/>
          </a:p>
        </p:txBody>
      </p:sp>
      <p:pic>
        <p:nvPicPr>
          <p:cNvPr id="3" name="Picture 2"/>
          <p:cNvPicPr>
            <a:picLocks noChangeAspect="1"/>
          </p:cNvPicPr>
          <p:nvPr/>
        </p:nvPicPr>
        <p:blipFill>
          <a:blip r:embed="rId2"/>
          <a:stretch>
            <a:fillRect/>
          </a:stretch>
        </p:blipFill>
        <p:spPr>
          <a:xfrm>
            <a:off x="3614202" y="2105025"/>
            <a:ext cx="4953000" cy="1276350"/>
          </a:xfrm>
          <a:prstGeom prst="rect">
            <a:avLst/>
          </a:prstGeom>
        </p:spPr>
      </p:pic>
      <p:pic>
        <p:nvPicPr>
          <p:cNvPr id="4" name="Picture 3"/>
          <p:cNvPicPr>
            <a:picLocks noChangeAspect="1"/>
          </p:cNvPicPr>
          <p:nvPr/>
        </p:nvPicPr>
        <p:blipFill>
          <a:blip r:embed="rId3"/>
          <a:stretch>
            <a:fillRect/>
          </a:stretch>
        </p:blipFill>
        <p:spPr>
          <a:xfrm>
            <a:off x="575894" y="3998214"/>
            <a:ext cx="6029325" cy="1714500"/>
          </a:xfrm>
          <a:prstGeom prst="rect">
            <a:avLst/>
          </a:prstGeom>
        </p:spPr>
      </p:pic>
      <p:pic>
        <p:nvPicPr>
          <p:cNvPr id="5" name="Picture 4"/>
          <p:cNvPicPr>
            <a:picLocks noChangeAspect="1"/>
          </p:cNvPicPr>
          <p:nvPr/>
        </p:nvPicPr>
        <p:blipFill>
          <a:blip r:embed="rId4"/>
          <a:stretch>
            <a:fillRect/>
          </a:stretch>
        </p:blipFill>
        <p:spPr>
          <a:xfrm>
            <a:off x="7418641" y="3768410"/>
            <a:ext cx="4048125" cy="2647950"/>
          </a:xfrm>
          <a:prstGeom prst="rect">
            <a:avLst/>
          </a:prstGeom>
        </p:spPr>
      </p:pic>
    </p:spTree>
    <p:extLst>
      <p:ext uri="{BB962C8B-B14F-4D97-AF65-F5344CB8AC3E}">
        <p14:creationId xmlns:p14="http://schemas.microsoft.com/office/powerpoint/2010/main" val="2098212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 Game Example</a:t>
            </a:r>
            <a:endParaRPr lang="en-US" dirty="0"/>
          </a:p>
        </p:txBody>
      </p:sp>
      <p:pic>
        <p:nvPicPr>
          <p:cNvPr id="6" name="Picture 5"/>
          <p:cNvPicPr>
            <a:picLocks noChangeAspect="1"/>
          </p:cNvPicPr>
          <p:nvPr/>
        </p:nvPicPr>
        <p:blipFill>
          <a:blip r:embed="rId2"/>
          <a:stretch>
            <a:fillRect/>
          </a:stretch>
        </p:blipFill>
        <p:spPr>
          <a:xfrm>
            <a:off x="933640" y="2192655"/>
            <a:ext cx="10086975" cy="2905125"/>
          </a:xfrm>
          <a:prstGeom prst="rect">
            <a:avLst/>
          </a:prstGeom>
        </p:spPr>
      </p:pic>
      <p:pic>
        <p:nvPicPr>
          <p:cNvPr id="7" name="Picture 6"/>
          <p:cNvPicPr>
            <a:picLocks noChangeAspect="1"/>
          </p:cNvPicPr>
          <p:nvPr/>
        </p:nvPicPr>
        <p:blipFill>
          <a:blip r:embed="rId3"/>
          <a:stretch>
            <a:fillRect/>
          </a:stretch>
        </p:blipFill>
        <p:spPr>
          <a:xfrm>
            <a:off x="971740" y="4990719"/>
            <a:ext cx="10048875" cy="1009650"/>
          </a:xfrm>
          <a:prstGeom prst="rect">
            <a:avLst/>
          </a:prstGeom>
        </p:spPr>
      </p:pic>
      <p:pic>
        <p:nvPicPr>
          <p:cNvPr id="9" name="Picture 8"/>
          <p:cNvPicPr>
            <a:picLocks noChangeAspect="1"/>
          </p:cNvPicPr>
          <p:nvPr/>
        </p:nvPicPr>
        <p:blipFill>
          <a:blip r:embed="rId4"/>
          <a:stretch>
            <a:fillRect/>
          </a:stretch>
        </p:blipFill>
        <p:spPr>
          <a:xfrm>
            <a:off x="933639" y="2129600"/>
            <a:ext cx="10086975" cy="2924175"/>
          </a:xfrm>
          <a:prstGeom prst="rect">
            <a:avLst/>
          </a:prstGeom>
        </p:spPr>
      </p:pic>
      <p:pic>
        <p:nvPicPr>
          <p:cNvPr id="11" name="Picture 10"/>
          <p:cNvPicPr>
            <a:picLocks noChangeAspect="1"/>
          </p:cNvPicPr>
          <p:nvPr/>
        </p:nvPicPr>
        <p:blipFill>
          <a:blip r:embed="rId5"/>
          <a:stretch>
            <a:fillRect/>
          </a:stretch>
        </p:blipFill>
        <p:spPr>
          <a:xfrm>
            <a:off x="2346960" y="5572445"/>
            <a:ext cx="7772400" cy="1171575"/>
          </a:xfrm>
          <a:prstGeom prst="rect">
            <a:avLst/>
          </a:prstGeom>
        </p:spPr>
      </p:pic>
    </p:spTree>
    <p:extLst>
      <p:ext uri="{BB962C8B-B14F-4D97-AF65-F5344CB8AC3E}">
        <p14:creationId xmlns:p14="http://schemas.microsoft.com/office/powerpoint/2010/main" val="14074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 Class Hierarchy</a:t>
            </a:r>
            <a:endParaRPr lang="en-US" dirty="0"/>
          </a:p>
        </p:txBody>
      </p:sp>
      <p:pic>
        <p:nvPicPr>
          <p:cNvPr id="4" name="Picture 3"/>
          <p:cNvPicPr>
            <a:picLocks noChangeAspect="1"/>
          </p:cNvPicPr>
          <p:nvPr/>
        </p:nvPicPr>
        <p:blipFill>
          <a:blip r:embed="rId2"/>
          <a:stretch>
            <a:fillRect/>
          </a:stretch>
        </p:blipFill>
        <p:spPr>
          <a:xfrm>
            <a:off x="1056739" y="2208847"/>
            <a:ext cx="10067925" cy="1800225"/>
          </a:xfrm>
          <a:prstGeom prst="rect">
            <a:avLst/>
          </a:prstGeom>
        </p:spPr>
      </p:pic>
      <p:pic>
        <p:nvPicPr>
          <p:cNvPr id="5" name="Picture 4"/>
          <p:cNvPicPr>
            <a:picLocks noChangeAspect="1"/>
          </p:cNvPicPr>
          <p:nvPr/>
        </p:nvPicPr>
        <p:blipFill>
          <a:blip r:embed="rId3"/>
          <a:stretch>
            <a:fillRect/>
          </a:stretch>
        </p:blipFill>
        <p:spPr>
          <a:xfrm>
            <a:off x="1056739" y="4369879"/>
            <a:ext cx="10067925" cy="1647825"/>
          </a:xfrm>
          <a:prstGeom prst="rect">
            <a:avLst/>
          </a:prstGeom>
        </p:spPr>
      </p:pic>
    </p:spTree>
    <p:extLst>
      <p:ext uri="{BB962C8B-B14F-4D97-AF65-F5344CB8AC3E}">
        <p14:creationId xmlns:p14="http://schemas.microsoft.com/office/powerpoint/2010/main" val="417057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 Class Hierarchy</a:t>
            </a:r>
            <a:endParaRPr lang="en-US" dirty="0"/>
          </a:p>
        </p:txBody>
      </p:sp>
      <p:pic>
        <p:nvPicPr>
          <p:cNvPr id="3" name="Picture 2"/>
          <p:cNvPicPr>
            <a:picLocks noChangeAspect="1"/>
          </p:cNvPicPr>
          <p:nvPr/>
        </p:nvPicPr>
        <p:blipFill>
          <a:blip r:embed="rId2"/>
          <a:stretch>
            <a:fillRect/>
          </a:stretch>
        </p:blipFill>
        <p:spPr>
          <a:xfrm>
            <a:off x="1438465" y="2332101"/>
            <a:ext cx="9077325" cy="4095750"/>
          </a:xfrm>
          <a:prstGeom prst="rect">
            <a:avLst/>
          </a:prstGeom>
        </p:spPr>
      </p:pic>
    </p:spTree>
    <p:extLst>
      <p:ext uri="{BB962C8B-B14F-4D97-AF65-F5344CB8AC3E}">
        <p14:creationId xmlns:p14="http://schemas.microsoft.com/office/powerpoint/2010/main" val="29175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Inheritance: Access Modifier</a:t>
            </a:r>
            <a:endParaRPr lang="en-US" dirty="0"/>
          </a:p>
        </p:txBody>
      </p:sp>
      <p:pic>
        <p:nvPicPr>
          <p:cNvPr id="3" name="Picture 2"/>
          <p:cNvPicPr>
            <a:picLocks noChangeAspect="1"/>
          </p:cNvPicPr>
          <p:nvPr/>
        </p:nvPicPr>
        <p:blipFill>
          <a:blip r:embed="rId2"/>
          <a:stretch>
            <a:fillRect/>
          </a:stretch>
        </p:blipFill>
        <p:spPr>
          <a:xfrm>
            <a:off x="1047214" y="2278951"/>
            <a:ext cx="10086975" cy="1495425"/>
          </a:xfrm>
          <a:prstGeom prst="rect">
            <a:avLst/>
          </a:prstGeom>
        </p:spPr>
      </p:pic>
      <p:pic>
        <p:nvPicPr>
          <p:cNvPr id="4" name="Picture 3"/>
          <p:cNvPicPr>
            <a:picLocks noChangeAspect="1"/>
          </p:cNvPicPr>
          <p:nvPr/>
        </p:nvPicPr>
        <p:blipFill>
          <a:blip r:embed="rId3"/>
          <a:stretch>
            <a:fillRect/>
          </a:stretch>
        </p:blipFill>
        <p:spPr>
          <a:xfrm>
            <a:off x="1056739" y="4017645"/>
            <a:ext cx="10077450" cy="2571750"/>
          </a:xfrm>
          <a:prstGeom prst="rect">
            <a:avLst/>
          </a:prstGeom>
        </p:spPr>
      </p:pic>
    </p:spTree>
    <p:extLst>
      <p:ext uri="{BB962C8B-B14F-4D97-AF65-F5344CB8AC3E}">
        <p14:creationId xmlns:p14="http://schemas.microsoft.com/office/powerpoint/2010/main" val="127219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Access Modifier: Public</a:t>
            </a:r>
            <a:endParaRPr lang="en-US" dirty="0"/>
          </a:p>
        </p:txBody>
      </p:sp>
      <p:pic>
        <p:nvPicPr>
          <p:cNvPr id="3" name="Picture 2"/>
          <p:cNvPicPr>
            <a:picLocks noChangeAspect="1"/>
          </p:cNvPicPr>
          <p:nvPr/>
        </p:nvPicPr>
        <p:blipFill>
          <a:blip r:embed="rId2"/>
          <a:stretch>
            <a:fillRect/>
          </a:stretch>
        </p:blipFill>
        <p:spPr>
          <a:xfrm>
            <a:off x="1056739" y="2359533"/>
            <a:ext cx="10067925" cy="4095750"/>
          </a:xfrm>
          <a:prstGeom prst="rect">
            <a:avLst/>
          </a:prstGeom>
        </p:spPr>
      </p:pic>
    </p:spTree>
    <p:extLst>
      <p:ext uri="{BB962C8B-B14F-4D97-AF65-F5344CB8AC3E}">
        <p14:creationId xmlns:p14="http://schemas.microsoft.com/office/powerpoint/2010/main" val="5762396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Public Access Modifier: Example</a:t>
            </a:r>
            <a:endParaRPr lang="en-US" dirty="0"/>
          </a:p>
        </p:txBody>
      </p:sp>
      <p:pic>
        <p:nvPicPr>
          <p:cNvPr id="3" name="Picture 2"/>
          <p:cNvPicPr>
            <a:picLocks noChangeAspect="1"/>
          </p:cNvPicPr>
          <p:nvPr/>
        </p:nvPicPr>
        <p:blipFill>
          <a:blip r:embed="rId2"/>
          <a:stretch>
            <a:fillRect/>
          </a:stretch>
        </p:blipFill>
        <p:spPr>
          <a:xfrm>
            <a:off x="1290102" y="2298192"/>
            <a:ext cx="9601200" cy="3962400"/>
          </a:xfrm>
          <a:prstGeom prst="rect">
            <a:avLst/>
          </a:prstGeom>
        </p:spPr>
      </p:pic>
      <p:sp>
        <p:nvSpPr>
          <p:cNvPr id="4" name="Line Callout 3 3"/>
          <p:cNvSpPr/>
          <p:nvPr/>
        </p:nvSpPr>
        <p:spPr>
          <a:xfrm>
            <a:off x="1481328" y="2514600"/>
            <a:ext cx="2112264" cy="1033272"/>
          </a:xfrm>
          <a:prstGeom prst="borderCallout3">
            <a:avLst>
              <a:gd name="adj1" fmla="val 18750"/>
              <a:gd name="adj2" fmla="val -8333"/>
              <a:gd name="adj3" fmla="val 18750"/>
              <a:gd name="adj4" fmla="val -16667"/>
              <a:gd name="adj5" fmla="val 100000"/>
              <a:gd name="adj6" fmla="val -16667"/>
              <a:gd name="adj7" fmla="val 191724"/>
              <a:gd name="adj8" fmla="val 7088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smtClean="0"/>
              <a:t>Let’s say public </a:t>
            </a:r>
            <a:r>
              <a:rPr lang="en-GB" dirty="0" smtClean="0"/>
              <a:t>attributes/methods are </a:t>
            </a:r>
            <a:r>
              <a:rPr lang="en-GB" dirty="0" smtClean="0"/>
              <a:t>declared here</a:t>
            </a:r>
            <a:endParaRPr lang="en-US" dirty="0"/>
          </a:p>
        </p:txBody>
      </p:sp>
      <p:pic>
        <p:nvPicPr>
          <p:cNvPr id="6" name="Picture 5"/>
          <p:cNvPicPr>
            <a:picLocks noChangeAspect="1"/>
          </p:cNvPicPr>
          <p:nvPr/>
        </p:nvPicPr>
        <p:blipFill>
          <a:blip r:embed="rId3"/>
          <a:stretch>
            <a:fillRect/>
          </a:stretch>
        </p:blipFill>
        <p:spPr>
          <a:xfrm>
            <a:off x="1106424" y="2230960"/>
            <a:ext cx="9784878" cy="4096864"/>
          </a:xfrm>
          <a:prstGeom prst="rect">
            <a:avLst/>
          </a:prstGeom>
        </p:spPr>
      </p:pic>
    </p:spTree>
    <p:extLst>
      <p:ext uri="{BB962C8B-B14F-4D97-AF65-F5344CB8AC3E}">
        <p14:creationId xmlns:p14="http://schemas.microsoft.com/office/powerpoint/2010/main" val="3411769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Modifier: </a:t>
            </a:r>
            <a:r>
              <a:rPr lang="en-GB" dirty="0" smtClean="0"/>
              <a:t>Private</a:t>
            </a:r>
            <a:endParaRPr lang="en-US" dirty="0"/>
          </a:p>
        </p:txBody>
      </p:sp>
      <p:pic>
        <p:nvPicPr>
          <p:cNvPr id="3" name="Picture 2"/>
          <p:cNvPicPr>
            <a:picLocks noChangeAspect="1"/>
          </p:cNvPicPr>
          <p:nvPr/>
        </p:nvPicPr>
        <p:blipFill>
          <a:blip r:embed="rId2"/>
          <a:stretch>
            <a:fillRect/>
          </a:stretch>
        </p:blipFill>
        <p:spPr>
          <a:xfrm>
            <a:off x="1061502" y="2260282"/>
            <a:ext cx="10058400" cy="1971675"/>
          </a:xfrm>
          <a:prstGeom prst="rect">
            <a:avLst/>
          </a:prstGeom>
        </p:spPr>
      </p:pic>
      <p:pic>
        <p:nvPicPr>
          <p:cNvPr id="4" name="Picture 3"/>
          <p:cNvPicPr>
            <a:picLocks noChangeAspect="1"/>
          </p:cNvPicPr>
          <p:nvPr/>
        </p:nvPicPr>
        <p:blipFill>
          <a:blip r:embed="rId3"/>
          <a:stretch>
            <a:fillRect/>
          </a:stretch>
        </p:blipFill>
        <p:spPr>
          <a:xfrm>
            <a:off x="1042452" y="4582858"/>
            <a:ext cx="10077450" cy="1971675"/>
          </a:xfrm>
          <a:prstGeom prst="rect">
            <a:avLst/>
          </a:prstGeom>
        </p:spPr>
      </p:pic>
    </p:spTree>
    <p:extLst>
      <p:ext uri="{BB962C8B-B14F-4D97-AF65-F5344CB8AC3E}">
        <p14:creationId xmlns:p14="http://schemas.microsoft.com/office/powerpoint/2010/main" val="33370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Private </a:t>
            </a:r>
            <a:r>
              <a:rPr lang="en-GB" dirty="0"/>
              <a:t>Access Modifier: Example</a:t>
            </a:r>
            <a:endParaRPr lang="en-US" dirty="0"/>
          </a:p>
        </p:txBody>
      </p:sp>
      <p:pic>
        <p:nvPicPr>
          <p:cNvPr id="4" name="Picture 3"/>
          <p:cNvPicPr>
            <a:picLocks noChangeAspect="1"/>
          </p:cNvPicPr>
          <p:nvPr/>
        </p:nvPicPr>
        <p:blipFill>
          <a:blip r:embed="rId2"/>
          <a:stretch>
            <a:fillRect/>
          </a:stretch>
        </p:blipFill>
        <p:spPr>
          <a:xfrm>
            <a:off x="1290102" y="2298192"/>
            <a:ext cx="9601200" cy="3962400"/>
          </a:xfrm>
          <a:prstGeom prst="rect">
            <a:avLst/>
          </a:prstGeom>
        </p:spPr>
      </p:pic>
      <p:sp>
        <p:nvSpPr>
          <p:cNvPr id="5" name="Line Callout 3 4"/>
          <p:cNvSpPr/>
          <p:nvPr/>
        </p:nvSpPr>
        <p:spPr>
          <a:xfrm>
            <a:off x="1481328" y="2514600"/>
            <a:ext cx="2112264" cy="1033272"/>
          </a:xfrm>
          <a:prstGeom prst="borderCallout3">
            <a:avLst>
              <a:gd name="adj1" fmla="val 18750"/>
              <a:gd name="adj2" fmla="val -8333"/>
              <a:gd name="adj3" fmla="val 18750"/>
              <a:gd name="adj4" fmla="val -16667"/>
              <a:gd name="adj5" fmla="val 100000"/>
              <a:gd name="adj6" fmla="val -16667"/>
              <a:gd name="adj7" fmla="val 191724"/>
              <a:gd name="adj8" fmla="val 7088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smtClean="0"/>
              <a:t>Let’s say </a:t>
            </a:r>
            <a:r>
              <a:rPr lang="en-GB" dirty="0" smtClean="0"/>
              <a:t>private attributes/methods  are </a:t>
            </a:r>
            <a:r>
              <a:rPr lang="en-GB" dirty="0" smtClean="0"/>
              <a:t>declared here</a:t>
            </a:r>
            <a:endParaRPr lang="en-US" dirty="0"/>
          </a:p>
        </p:txBody>
      </p:sp>
      <p:pic>
        <p:nvPicPr>
          <p:cNvPr id="7" name="Picture 6"/>
          <p:cNvPicPr>
            <a:picLocks noChangeAspect="1"/>
          </p:cNvPicPr>
          <p:nvPr/>
        </p:nvPicPr>
        <p:blipFill>
          <a:blip r:embed="rId3"/>
          <a:stretch>
            <a:fillRect/>
          </a:stretch>
        </p:blipFill>
        <p:spPr>
          <a:xfrm>
            <a:off x="861477" y="2250567"/>
            <a:ext cx="10029825" cy="4010025"/>
          </a:xfrm>
          <a:prstGeom prst="rect">
            <a:avLst/>
          </a:prstGeom>
        </p:spPr>
      </p:pic>
    </p:spTree>
    <p:extLst>
      <p:ext uri="{BB962C8B-B14F-4D97-AF65-F5344CB8AC3E}">
        <p14:creationId xmlns:p14="http://schemas.microsoft.com/office/powerpoint/2010/main" val="129758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 Modifier: </a:t>
            </a:r>
            <a:r>
              <a:rPr lang="en-GB" dirty="0" smtClean="0"/>
              <a:t>Protected</a:t>
            </a:r>
            <a:endParaRPr lang="en-US" dirty="0"/>
          </a:p>
        </p:txBody>
      </p:sp>
      <p:pic>
        <p:nvPicPr>
          <p:cNvPr id="5" name="Picture 4"/>
          <p:cNvPicPr>
            <a:picLocks noChangeAspect="1"/>
          </p:cNvPicPr>
          <p:nvPr/>
        </p:nvPicPr>
        <p:blipFill>
          <a:blip r:embed="rId2"/>
          <a:stretch>
            <a:fillRect/>
          </a:stretch>
        </p:blipFill>
        <p:spPr>
          <a:xfrm>
            <a:off x="1051977" y="2310384"/>
            <a:ext cx="10077450" cy="1981200"/>
          </a:xfrm>
          <a:prstGeom prst="rect">
            <a:avLst/>
          </a:prstGeom>
        </p:spPr>
      </p:pic>
      <p:pic>
        <p:nvPicPr>
          <p:cNvPr id="6" name="Picture 5"/>
          <p:cNvPicPr>
            <a:picLocks noChangeAspect="1"/>
          </p:cNvPicPr>
          <p:nvPr/>
        </p:nvPicPr>
        <p:blipFill>
          <a:blip r:embed="rId3"/>
          <a:stretch>
            <a:fillRect/>
          </a:stretch>
        </p:blipFill>
        <p:spPr>
          <a:xfrm>
            <a:off x="1051977" y="4382071"/>
            <a:ext cx="10067925" cy="1952625"/>
          </a:xfrm>
          <a:prstGeom prst="rect">
            <a:avLst/>
          </a:prstGeom>
        </p:spPr>
      </p:pic>
    </p:spTree>
    <p:extLst>
      <p:ext uri="{BB962C8B-B14F-4D97-AF65-F5344CB8AC3E}">
        <p14:creationId xmlns:p14="http://schemas.microsoft.com/office/powerpoint/2010/main" val="14591878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Quiz and Exams</a:t>
            </a:r>
            <a:endParaRPr lang="en-US" dirty="0"/>
          </a:p>
        </p:txBody>
      </p:sp>
      <p:sp>
        <p:nvSpPr>
          <p:cNvPr id="3" name="Content Placeholder 2"/>
          <p:cNvSpPr>
            <a:spLocks noGrp="1"/>
          </p:cNvSpPr>
          <p:nvPr>
            <p:ph idx="1"/>
          </p:nvPr>
        </p:nvSpPr>
        <p:spPr/>
        <p:txBody>
          <a:bodyPr anchor="t"/>
          <a:lstStyle/>
          <a:p>
            <a:r>
              <a:rPr lang="en-US" dirty="0"/>
              <a:t>Quiz is held every meeting starting from week #2, 15 minutes after the class begins, consisting one or two short questions related to the material from the previous week</a:t>
            </a:r>
          </a:p>
          <a:p>
            <a:r>
              <a:rPr lang="en-US" dirty="0"/>
              <a:t>Since there are 14 non-exam weeks, there will be (about) 14 quizzes. Lowest 20% grade of these quizzes </a:t>
            </a:r>
            <a:r>
              <a:rPr lang="en-US" dirty="0" smtClean="0"/>
              <a:t>(e.g., if </a:t>
            </a:r>
            <a:r>
              <a:rPr lang="en-US" dirty="0"/>
              <a:t>there are 14, then the lowest 2) will be dropped.</a:t>
            </a:r>
          </a:p>
          <a:p>
            <a:r>
              <a:rPr lang="en-US" dirty="0"/>
              <a:t>Quizzes will be done online using </a:t>
            </a:r>
            <a:r>
              <a:rPr lang="en-US" dirty="0" err="1"/>
              <a:t>eCampus</a:t>
            </a:r>
            <a:r>
              <a:rPr lang="en-US" dirty="0"/>
              <a:t>, unless other method is </a:t>
            </a:r>
            <a:r>
              <a:rPr lang="en-US" dirty="0" smtClean="0"/>
              <a:t>specified</a:t>
            </a:r>
          </a:p>
          <a:p>
            <a:r>
              <a:rPr lang="en-GB" dirty="0" smtClean="0"/>
              <a:t>Mid Term and Final Term Exams will be held offline as scheduled</a:t>
            </a:r>
            <a:endParaRPr lang="en-US" dirty="0"/>
          </a:p>
        </p:txBody>
      </p:sp>
    </p:spTree>
    <p:extLst>
      <p:ext uri="{BB962C8B-B14F-4D97-AF65-F5344CB8AC3E}">
        <p14:creationId xmlns:p14="http://schemas.microsoft.com/office/powerpoint/2010/main" val="16983780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Protected Access </a:t>
            </a:r>
            <a:r>
              <a:rPr lang="en-GB" dirty="0"/>
              <a:t>Modifier: Example</a:t>
            </a:r>
            <a:endParaRPr lang="en-US" dirty="0"/>
          </a:p>
        </p:txBody>
      </p:sp>
      <p:pic>
        <p:nvPicPr>
          <p:cNvPr id="4" name="Picture 3"/>
          <p:cNvPicPr>
            <a:picLocks noChangeAspect="1"/>
          </p:cNvPicPr>
          <p:nvPr/>
        </p:nvPicPr>
        <p:blipFill>
          <a:blip r:embed="rId2"/>
          <a:stretch>
            <a:fillRect/>
          </a:stretch>
        </p:blipFill>
        <p:spPr>
          <a:xfrm>
            <a:off x="1290102" y="2298192"/>
            <a:ext cx="9601200" cy="3962400"/>
          </a:xfrm>
          <a:prstGeom prst="rect">
            <a:avLst/>
          </a:prstGeom>
        </p:spPr>
      </p:pic>
      <p:sp>
        <p:nvSpPr>
          <p:cNvPr id="5" name="Line Callout 3 4"/>
          <p:cNvSpPr/>
          <p:nvPr/>
        </p:nvSpPr>
        <p:spPr>
          <a:xfrm>
            <a:off x="1481328" y="2514600"/>
            <a:ext cx="2112264" cy="1033272"/>
          </a:xfrm>
          <a:prstGeom prst="borderCallout3">
            <a:avLst>
              <a:gd name="adj1" fmla="val 18750"/>
              <a:gd name="adj2" fmla="val -8333"/>
              <a:gd name="adj3" fmla="val 18750"/>
              <a:gd name="adj4" fmla="val -16667"/>
              <a:gd name="adj5" fmla="val 100000"/>
              <a:gd name="adj6" fmla="val -16667"/>
              <a:gd name="adj7" fmla="val 191724"/>
              <a:gd name="adj8" fmla="val 7088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smtClean="0"/>
              <a:t>Let’s say </a:t>
            </a:r>
            <a:r>
              <a:rPr lang="en-GB" dirty="0" smtClean="0"/>
              <a:t>protected attributes/methods are </a:t>
            </a:r>
            <a:r>
              <a:rPr lang="en-GB" dirty="0" smtClean="0"/>
              <a:t>declared here</a:t>
            </a:r>
            <a:endParaRPr lang="en-US" dirty="0"/>
          </a:p>
        </p:txBody>
      </p:sp>
      <p:pic>
        <p:nvPicPr>
          <p:cNvPr id="3" name="Picture 2"/>
          <p:cNvPicPr>
            <a:picLocks noChangeAspect="1"/>
          </p:cNvPicPr>
          <p:nvPr/>
        </p:nvPicPr>
        <p:blipFill>
          <a:blip r:embed="rId3"/>
          <a:stretch>
            <a:fillRect/>
          </a:stretch>
        </p:blipFill>
        <p:spPr>
          <a:xfrm>
            <a:off x="968466" y="2231517"/>
            <a:ext cx="10058400" cy="4095750"/>
          </a:xfrm>
          <a:prstGeom prst="rect">
            <a:avLst/>
          </a:prstGeom>
        </p:spPr>
      </p:pic>
    </p:spTree>
    <p:extLst>
      <p:ext uri="{BB962C8B-B14F-4D97-AF65-F5344CB8AC3E}">
        <p14:creationId xmlns:p14="http://schemas.microsoft.com/office/powerpoint/2010/main" val="414273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Fourth Principle: Polymorphism</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335155636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Polymorphism: Introduction</a:t>
            </a:r>
            <a:endParaRPr lang="en-US" dirty="0"/>
          </a:p>
        </p:txBody>
      </p:sp>
      <p:pic>
        <p:nvPicPr>
          <p:cNvPr id="5" name="Picture 4"/>
          <p:cNvPicPr>
            <a:picLocks noChangeAspect="1"/>
          </p:cNvPicPr>
          <p:nvPr/>
        </p:nvPicPr>
        <p:blipFill>
          <a:blip r:embed="rId2"/>
          <a:stretch>
            <a:fillRect/>
          </a:stretch>
        </p:blipFill>
        <p:spPr>
          <a:xfrm>
            <a:off x="1066264" y="2358199"/>
            <a:ext cx="10048875" cy="1190625"/>
          </a:xfrm>
          <a:prstGeom prst="rect">
            <a:avLst/>
          </a:prstGeom>
        </p:spPr>
      </p:pic>
      <p:pic>
        <p:nvPicPr>
          <p:cNvPr id="6" name="Picture 5"/>
          <p:cNvPicPr>
            <a:picLocks noChangeAspect="1"/>
          </p:cNvPicPr>
          <p:nvPr/>
        </p:nvPicPr>
        <p:blipFill>
          <a:blip r:embed="rId3"/>
          <a:stretch>
            <a:fillRect/>
          </a:stretch>
        </p:blipFill>
        <p:spPr>
          <a:xfrm>
            <a:off x="1066264" y="4235705"/>
            <a:ext cx="10077450" cy="838200"/>
          </a:xfrm>
          <a:prstGeom prst="rect">
            <a:avLst/>
          </a:prstGeom>
        </p:spPr>
      </p:pic>
    </p:spTree>
    <p:extLst>
      <p:ext uri="{BB962C8B-B14F-4D97-AF65-F5344CB8AC3E}">
        <p14:creationId xmlns:p14="http://schemas.microsoft.com/office/powerpoint/2010/main" val="37598657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Polymorphism</a:t>
            </a:r>
            <a:endParaRPr lang="en-US" dirty="0"/>
          </a:p>
        </p:txBody>
      </p:sp>
      <p:pic>
        <p:nvPicPr>
          <p:cNvPr id="3" name="Picture 2"/>
          <p:cNvPicPr>
            <a:picLocks noChangeAspect="1"/>
          </p:cNvPicPr>
          <p:nvPr/>
        </p:nvPicPr>
        <p:blipFill>
          <a:blip r:embed="rId2"/>
          <a:stretch>
            <a:fillRect/>
          </a:stretch>
        </p:blipFill>
        <p:spPr>
          <a:xfrm>
            <a:off x="1071027" y="2409980"/>
            <a:ext cx="10077450" cy="1228725"/>
          </a:xfrm>
          <a:prstGeom prst="rect">
            <a:avLst/>
          </a:prstGeom>
        </p:spPr>
      </p:pic>
      <p:pic>
        <p:nvPicPr>
          <p:cNvPr id="4" name="Picture 3"/>
          <p:cNvPicPr>
            <a:picLocks noChangeAspect="1"/>
          </p:cNvPicPr>
          <p:nvPr/>
        </p:nvPicPr>
        <p:blipFill>
          <a:blip r:embed="rId3"/>
          <a:stretch>
            <a:fillRect/>
          </a:stretch>
        </p:blipFill>
        <p:spPr>
          <a:xfrm>
            <a:off x="1051977" y="3856698"/>
            <a:ext cx="10096500" cy="1666875"/>
          </a:xfrm>
          <a:prstGeom prst="rect">
            <a:avLst/>
          </a:prstGeom>
        </p:spPr>
      </p:pic>
    </p:spTree>
    <p:extLst>
      <p:ext uri="{BB962C8B-B14F-4D97-AF65-F5344CB8AC3E}">
        <p14:creationId xmlns:p14="http://schemas.microsoft.com/office/powerpoint/2010/main" val="317946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Polymorphism</a:t>
            </a:r>
            <a:endParaRPr lang="en-US" dirty="0"/>
          </a:p>
        </p:txBody>
      </p:sp>
      <p:pic>
        <p:nvPicPr>
          <p:cNvPr id="5" name="Picture 4"/>
          <p:cNvPicPr>
            <a:picLocks noChangeAspect="1"/>
          </p:cNvPicPr>
          <p:nvPr/>
        </p:nvPicPr>
        <p:blipFill>
          <a:blip r:embed="rId2"/>
          <a:stretch>
            <a:fillRect/>
          </a:stretch>
        </p:blipFill>
        <p:spPr>
          <a:xfrm>
            <a:off x="1015782" y="2416900"/>
            <a:ext cx="10058400" cy="1190625"/>
          </a:xfrm>
          <a:prstGeom prst="rect">
            <a:avLst/>
          </a:prstGeom>
        </p:spPr>
      </p:pic>
      <p:pic>
        <p:nvPicPr>
          <p:cNvPr id="6" name="Picture 5"/>
          <p:cNvPicPr>
            <a:picLocks noChangeAspect="1"/>
          </p:cNvPicPr>
          <p:nvPr/>
        </p:nvPicPr>
        <p:blipFill>
          <a:blip r:embed="rId3"/>
          <a:stretch>
            <a:fillRect/>
          </a:stretch>
        </p:blipFill>
        <p:spPr>
          <a:xfrm>
            <a:off x="1056739" y="3954555"/>
            <a:ext cx="10067925" cy="1695450"/>
          </a:xfrm>
          <a:prstGeom prst="rect">
            <a:avLst/>
          </a:prstGeom>
        </p:spPr>
      </p:pic>
    </p:spTree>
    <p:extLst>
      <p:ext uri="{BB962C8B-B14F-4D97-AF65-F5344CB8AC3E}">
        <p14:creationId xmlns:p14="http://schemas.microsoft.com/office/powerpoint/2010/main" val="145560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Polymorphism: Car Example</a:t>
            </a:r>
            <a:endParaRPr lang="en-US" dirty="0"/>
          </a:p>
        </p:txBody>
      </p:sp>
      <p:pic>
        <p:nvPicPr>
          <p:cNvPr id="3" name="Picture 2"/>
          <p:cNvPicPr>
            <a:picLocks noChangeAspect="1"/>
          </p:cNvPicPr>
          <p:nvPr/>
        </p:nvPicPr>
        <p:blipFill>
          <a:blip r:embed="rId2"/>
          <a:stretch>
            <a:fillRect/>
          </a:stretch>
        </p:blipFill>
        <p:spPr>
          <a:xfrm>
            <a:off x="697039" y="2214753"/>
            <a:ext cx="5000625" cy="1276350"/>
          </a:xfrm>
          <a:prstGeom prst="rect">
            <a:avLst/>
          </a:prstGeom>
        </p:spPr>
      </p:pic>
      <p:pic>
        <p:nvPicPr>
          <p:cNvPr id="4" name="Picture 3"/>
          <p:cNvPicPr>
            <a:picLocks noChangeAspect="1"/>
          </p:cNvPicPr>
          <p:nvPr/>
        </p:nvPicPr>
        <p:blipFill>
          <a:blip r:embed="rId3"/>
          <a:stretch>
            <a:fillRect/>
          </a:stretch>
        </p:blipFill>
        <p:spPr>
          <a:xfrm>
            <a:off x="697039" y="3491103"/>
            <a:ext cx="4962525" cy="2162175"/>
          </a:xfrm>
          <a:prstGeom prst="rect">
            <a:avLst/>
          </a:prstGeom>
        </p:spPr>
      </p:pic>
      <p:pic>
        <p:nvPicPr>
          <p:cNvPr id="5" name="Picture 4"/>
          <p:cNvPicPr>
            <a:picLocks noChangeAspect="1"/>
          </p:cNvPicPr>
          <p:nvPr/>
        </p:nvPicPr>
        <p:blipFill>
          <a:blip r:embed="rId4"/>
          <a:stretch>
            <a:fillRect/>
          </a:stretch>
        </p:blipFill>
        <p:spPr>
          <a:xfrm>
            <a:off x="5576125" y="2153473"/>
            <a:ext cx="4276725" cy="3476625"/>
          </a:xfrm>
          <a:prstGeom prst="rect">
            <a:avLst/>
          </a:prstGeom>
        </p:spPr>
      </p:pic>
    </p:spTree>
    <p:extLst>
      <p:ext uri="{BB962C8B-B14F-4D97-AF65-F5344CB8AC3E}">
        <p14:creationId xmlns:p14="http://schemas.microsoft.com/office/powerpoint/2010/main" val="109263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Polymorphism: Car Example</a:t>
            </a:r>
            <a:endParaRPr lang="en-US" dirty="0"/>
          </a:p>
        </p:txBody>
      </p:sp>
      <p:pic>
        <p:nvPicPr>
          <p:cNvPr id="6" name="Picture 5"/>
          <p:cNvPicPr>
            <a:picLocks noChangeAspect="1"/>
          </p:cNvPicPr>
          <p:nvPr/>
        </p:nvPicPr>
        <p:blipFill>
          <a:blip r:embed="rId2"/>
          <a:stretch>
            <a:fillRect/>
          </a:stretch>
        </p:blipFill>
        <p:spPr>
          <a:xfrm>
            <a:off x="1051977" y="2298573"/>
            <a:ext cx="10077450" cy="2571750"/>
          </a:xfrm>
          <a:prstGeom prst="rect">
            <a:avLst/>
          </a:prstGeom>
        </p:spPr>
      </p:pic>
      <p:pic>
        <p:nvPicPr>
          <p:cNvPr id="7" name="Picture 6"/>
          <p:cNvPicPr>
            <a:picLocks noChangeAspect="1"/>
          </p:cNvPicPr>
          <p:nvPr/>
        </p:nvPicPr>
        <p:blipFill>
          <a:blip r:embed="rId3"/>
          <a:stretch>
            <a:fillRect/>
          </a:stretch>
        </p:blipFill>
        <p:spPr>
          <a:xfrm>
            <a:off x="1051977" y="4870323"/>
            <a:ext cx="4972050" cy="1438275"/>
          </a:xfrm>
          <a:prstGeom prst="rect">
            <a:avLst/>
          </a:prstGeom>
        </p:spPr>
      </p:pic>
      <p:pic>
        <p:nvPicPr>
          <p:cNvPr id="8" name="Picture 7"/>
          <p:cNvPicPr>
            <a:picLocks noChangeAspect="1"/>
          </p:cNvPicPr>
          <p:nvPr/>
        </p:nvPicPr>
        <p:blipFill>
          <a:blip r:embed="rId4"/>
          <a:stretch>
            <a:fillRect/>
          </a:stretch>
        </p:blipFill>
        <p:spPr>
          <a:xfrm>
            <a:off x="6167283" y="4870323"/>
            <a:ext cx="4953000" cy="1438275"/>
          </a:xfrm>
          <a:prstGeom prst="rect">
            <a:avLst/>
          </a:prstGeom>
        </p:spPr>
      </p:pic>
    </p:spTree>
    <p:extLst>
      <p:ext uri="{BB962C8B-B14F-4D97-AF65-F5344CB8AC3E}">
        <p14:creationId xmlns:p14="http://schemas.microsoft.com/office/powerpoint/2010/main" val="262044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Dynamic Polymorphism: Car Example</a:t>
            </a:r>
            <a:endParaRPr lang="en-US" dirty="0"/>
          </a:p>
        </p:txBody>
      </p:sp>
      <p:pic>
        <p:nvPicPr>
          <p:cNvPr id="3" name="Picture 2"/>
          <p:cNvPicPr>
            <a:picLocks noChangeAspect="1"/>
          </p:cNvPicPr>
          <p:nvPr/>
        </p:nvPicPr>
        <p:blipFill>
          <a:blip r:embed="rId2"/>
          <a:stretch>
            <a:fillRect/>
          </a:stretch>
        </p:blipFill>
        <p:spPr>
          <a:xfrm>
            <a:off x="1047214" y="2545270"/>
            <a:ext cx="10086975" cy="3724275"/>
          </a:xfrm>
          <a:prstGeom prst="rect">
            <a:avLst/>
          </a:prstGeom>
        </p:spPr>
      </p:pic>
    </p:spTree>
    <p:extLst>
      <p:ext uri="{BB962C8B-B14F-4D97-AF65-F5344CB8AC3E}">
        <p14:creationId xmlns:p14="http://schemas.microsoft.com/office/powerpoint/2010/main" val="7244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Dynamic Polymorphism: Car Example</a:t>
            </a:r>
            <a:endParaRPr lang="en-US" dirty="0"/>
          </a:p>
        </p:txBody>
      </p:sp>
      <p:pic>
        <p:nvPicPr>
          <p:cNvPr id="3" name="Picture 2"/>
          <p:cNvPicPr>
            <a:picLocks noChangeAspect="1"/>
          </p:cNvPicPr>
          <p:nvPr/>
        </p:nvPicPr>
        <p:blipFill>
          <a:blip r:embed="rId2"/>
          <a:stretch>
            <a:fillRect/>
          </a:stretch>
        </p:blipFill>
        <p:spPr>
          <a:xfrm>
            <a:off x="1023402" y="2424493"/>
            <a:ext cx="10134600" cy="3819525"/>
          </a:xfrm>
          <a:prstGeom prst="rect">
            <a:avLst/>
          </a:prstGeom>
        </p:spPr>
      </p:pic>
    </p:spTree>
    <p:extLst>
      <p:ext uri="{BB962C8B-B14F-4D97-AF65-F5344CB8AC3E}">
        <p14:creationId xmlns:p14="http://schemas.microsoft.com/office/powerpoint/2010/main" val="148197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Dynamic Polymorphism</a:t>
            </a:r>
            <a:endParaRPr lang="en-US" dirty="0"/>
          </a:p>
        </p:txBody>
      </p:sp>
      <p:pic>
        <p:nvPicPr>
          <p:cNvPr id="3" name="Picture 2"/>
          <p:cNvPicPr>
            <a:picLocks noChangeAspect="1"/>
          </p:cNvPicPr>
          <p:nvPr/>
        </p:nvPicPr>
        <p:blipFill>
          <a:blip r:embed="rId2"/>
          <a:stretch>
            <a:fillRect/>
          </a:stretch>
        </p:blipFill>
        <p:spPr>
          <a:xfrm>
            <a:off x="1056739" y="2315146"/>
            <a:ext cx="10067925" cy="1514475"/>
          </a:xfrm>
          <a:prstGeom prst="rect">
            <a:avLst/>
          </a:prstGeom>
        </p:spPr>
      </p:pic>
      <p:pic>
        <p:nvPicPr>
          <p:cNvPr id="4" name="Picture 3"/>
          <p:cNvPicPr>
            <a:picLocks noChangeAspect="1"/>
          </p:cNvPicPr>
          <p:nvPr/>
        </p:nvPicPr>
        <p:blipFill>
          <a:blip r:embed="rId3"/>
          <a:stretch>
            <a:fillRect/>
          </a:stretch>
        </p:blipFill>
        <p:spPr>
          <a:xfrm>
            <a:off x="1037688" y="4426777"/>
            <a:ext cx="10106025" cy="1657350"/>
          </a:xfrm>
          <a:prstGeom prst="rect">
            <a:avLst/>
          </a:prstGeom>
        </p:spPr>
      </p:pic>
    </p:spTree>
    <p:extLst>
      <p:ext uri="{BB962C8B-B14F-4D97-AF65-F5344CB8AC3E}">
        <p14:creationId xmlns:p14="http://schemas.microsoft.com/office/powerpoint/2010/main" val="8197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Syllabus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4632288"/>
              </p:ext>
            </p:extLst>
          </p:nvPr>
        </p:nvGraphicFramePr>
        <p:xfrm>
          <a:off x="450088" y="1972394"/>
          <a:ext cx="5566664" cy="3606800"/>
        </p:xfrm>
        <a:graphic>
          <a:graphicData uri="http://schemas.openxmlformats.org/drawingml/2006/table">
            <a:tbl>
              <a:tblPr firstRow="1" bandRow="1">
                <a:tableStyleId>{5C22544A-7EE6-4342-B048-85BDC9FD1C3A}</a:tableStyleId>
              </a:tblPr>
              <a:tblGrid>
                <a:gridCol w="831520">
                  <a:extLst>
                    <a:ext uri="{9D8B030D-6E8A-4147-A177-3AD203B41FA5}">
                      <a16:colId xmlns:a16="http://schemas.microsoft.com/office/drawing/2014/main" val="1670227819"/>
                    </a:ext>
                  </a:extLst>
                </a:gridCol>
                <a:gridCol w="4735144">
                  <a:extLst>
                    <a:ext uri="{9D8B030D-6E8A-4147-A177-3AD203B41FA5}">
                      <a16:colId xmlns:a16="http://schemas.microsoft.com/office/drawing/2014/main" val="2837977779"/>
                    </a:ext>
                  </a:extLst>
                </a:gridCol>
              </a:tblGrid>
              <a:tr h="370840">
                <a:tc>
                  <a:txBody>
                    <a:bodyPr/>
                    <a:lstStyle/>
                    <a:p>
                      <a:pPr algn="ctr"/>
                      <a:r>
                        <a:rPr lang="en-GB" dirty="0" smtClean="0"/>
                        <a:t>Week</a:t>
                      </a:r>
                      <a:endParaRPr lang="en-US" dirty="0"/>
                    </a:p>
                  </a:txBody>
                  <a:tcPr/>
                </a:tc>
                <a:tc>
                  <a:txBody>
                    <a:bodyPr/>
                    <a:lstStyle/>
                    <a:p>
                      <a:pPr algn="ctr"/>
                      <a:r>
                        <a:rPr lang="en-GB" dirty="0" smtClean="0"/>
                        <a:t>Topic</a:t>
                      </a:r>
                      <a:endParaRPr lang="en-US" dirty="0"/>
                    </a:p>
                  </a:txBody>
                  <a:tcPr/>
                </a:tc>
                <a:extLst>
                  <a:ext uri="{0D108BD9-81ED-4DB2-BD59-A6C34878D82A}">
                    <a16:rowId xmlns:a16="http://schemas.microsoft.com/office/drawing/2014/main" val="945586936"/>
                  </a:ext>
                </a:extLst>
              </a:tr>
              <a:tr h="370840">
                <a:tc>
                  <a:txBody>
                    <a:bodyPr/>
                    <a:lstStyle/>
                    <a:p>
                      <a:pPr algn="ctr"/>
                      <a:r>
                        <a:rPr lang="en-GB" dirty="0" smtClean="0"/>
                        <a:t>1</a:t>
                      </a:r>
                      <a:endParaRPr lang="en-US" dirty="0"/>
                    </a:p>
                  </a:txBody>
                  <a:tcPr/>
                </a:tc>
                <a:tc>
                  <a:txBody>
                    <a:bodyPr/>
                    <a:lstStyle/>
                    <a:p>
                      <a:r>
                        <a:rPr lang="en-US" sz="1800" b="0" i="0" kern="1200" dirty="0" smtClean="0">
                          <a:solidFill>
                            <a:schemeClr val="dk1"/>
                          </a:solidFill>
                          <a:effectLst/>
                          <a:latin typeface="+mn-lt"/>
                          <a:ea typeface="+mn-ea"/>
                          <a:cs typeface="+mn-cs"/>
                        </a:rPr>
                        <a:t>Intro to Object Oriented Programming</a:t>
                      </a:r>
                      <a:endParaRPr lang="en-US" dirty="0"/>
                    </a:p>
                  </a:txBody>
                  <a:tcPr/>
                </a:tc>
                <a:extLst>
                  <a:ext uri="{0D108BD9-81ED-4DB2-BD59-A6C34878D82A}">
                    <a16:rowId xmlns:a16="http://schemas.microsoft.com/office/drawing/2014/main" val="3731928421"/>
                  </a:ext>
                </a:extLst>
              </a:tr>
              <a:tr h="370840">
                <a:tc>
                  <a:txBody>
                    <a:bodyPr/>
                    <a:lstStyle/>
                    <a:p>
                      <a:pPr algn="ctr"/>
                      <a:r>
                        <a:rPr lang="en-GB" dirty="0" smtClean="0"/>
                        <a:t>2</a:t>
                      </a:r>
                      <a:endParaRPr lang="en-US" dirty="0"/>
                    </a:p>
                  </a:txBody>
                  <a:tcPr/>
                </a:tc>
                <a:tc>
                  <a:txBody>
                    <a:bodyPr/>
                    <a:lstStyle/>
                    <a:p>
                      <a:r>
                        <a:rPr lang="en-US" dirty="0" smtClean="0"/>
                        <a:t>Review of Python and Fundamentals of Procedural</a:t>
                      </a:r>
                      <a:r>
                        <a:rPr lang="en-US" baseline="0" dirty="0" smtClean="0"/>
                        <a:t> Programming</a:t>
                      </a:r>
                      <a:endParaRPr lang="en-US" dirty="0"/>
                    </a:p>
                  </a:txBody>
                  <a:tcPr/>
                </a:tc>
                <a:extLst>
                  <a:ext uri="{0D108BD9-81ED-4DB2-BD59-A6C34878D82A}">
                    <a16:rowId xmlns:a16="http://schemas.microsoft.com/office/drawing/2014/main" val="1703513933"/>
                  </a:ext>
                </a:extLst>
              </a:tr>
              <a:tr h="370840">
                <a:tc>
                  <a:txBody>
                    <a:bodyPr/>
                    <a:lstStyle/>
                    <a:p>
                      <a:pPr algn="ctr"/>
                      <a:r>
                        <a:rPr lang="en-GB" dirty="0" smtClean="0"/>
                        <a:t>3</a:t>
                      </a:r>
                      <a:endParaRPr lang="en-US" dirty="0"/>
                    </a:p>
                  </a:txBody>
                  <a:tcPr/>
                </a:tc>
                <a:tc>
                  <a:txBody>
                    <a:bodyPr/>
                    <a:lstStyle/>
                    <a:p>
                      <a:r>
                        <a:rPr lang="en-US" sz="1800" b="0" i="0" kern="1200" dirty="0" smtClean="0">
                          <a:solidFill>
                            <a:schemeClr val="dk1"/>
                          </a:solidFill>
                          <a:effectLst/>
                          <a:latin typeface="+mn-lt"/>
                          <a:ea typeface="+mn-ea"/>
                          <a:cs typeface="+mn-cs"/>
                        </a:rPr>
                        <a:t>Classes and Objects</a:t>
                      </a:r>
                      <a:endParaRPr lang="en-US" dirty="0"/>
                    </a:p>
                  </a:txBody>
                  <a:tcPr/>
                </a:tc>
                <a:extLst>
                  <a:ext uri="{0D108BD9-81ED-4DB2-BD59-A6C34878D82A}">
                    <a16:rowId xmlns:a16="http://schemas.microsoft.com/office/drawing/2014/main" val="1500357988"/>
                  </a:ext>
                </a:extLst>
              </a:tr>
              <a:tr h="370840">
                <a:tc>
                  <a:txBody>
                    <a:bodyPr/>
                    <a:lstStyle/>
                    <a:p>
                      <a:pPr algn="ctr"/>
                      <a:r>
                        <a:rPr lang="en-GB" dirty="0" smtClean="0"/>
                        <a:t>4</a:t>
                      </a:r>
                      <a:endParaRPr lang="en-US" dirty="0"/>
                    </a:p>
                  </a:txBody>
                  <a:tcPr/>
                </a:tc>
                <a:tc>
                  <a:txBody>
                    <a:bodyPr/>
                    <a:lstStyle/>
                    <a:p>
                      <a:r>
                        <a:rPr lang="en-US" sz="1800" b="0" i="0" kern="1200" dirty="0" smtClean="0">
                          <a:solidFill>
                            <a:schemeClr val="dk1"/>
                          </a:solidFill>
                          <a:effectLst/>
                          <a:latin typeface="+mn-lt"/>
                          <a:ea typeface="+mn-ea"/>
                          <a:cs typeface="+mn-cs"/>
                        </a:rPr>
                        <a:t>Data Structures</a:t>
                      </a:r>
                      <a:endParaRPr lang="en-US" dirty="0"/>
                    </a:p>
                  </a:txBody>
                  <a:tcPr/>
                </a:tc>
                <a:extLst>
                  <a:ext uri="{0D108BD9-81ED-4DB2-BD59-A6C34878D82A}">
                    <a16:rowId xmlns:a16="http://schemas.microsoft.com/office/drawing/2014/main" val="2170266188"/>
                  </a:ext>
                </a:extLst>
              </a:tr>
              <a:tr h="370840">
                <a:tc>
                  <a:txBody>
                    <a:bodyPr/>
                    <a:lstStyle/>
                    <a:p>
                      <a:pPr algn="ctr"/>
                      <a:r>
                        <a:rPr lang="en-GB" dirty="0" smtClean="0"/>
                        <a:t>5</a:t>
                      </a:r>
                      <a:endParaRPr lang="en-US" dirty="0"/>
                    </a:p>
                  </a:txBody>
                  <a:tcPr/>
                </a:tc>
                <a:tc>
                  <a:txBody>
                    <a:bodyPr/>
                    <a:lstStyle/>
                    <a:p>
                      <a:r>
                        <a:rPr lang="en-US" sz="1800" b="0" i="0" kern="1200" dirty="0" smtClean="0">
                          <a:solidFill>
                            <a:schemeClr val="dk1"/>
                          </a:solidFill>
                          <a:effectLst/>
                          <a:latin typeface="+mn-lt"/>
                          <a:ea typeface="+mn-ea"/>
                          <a:cs typeface="+mn-cs"/>
                        </a:rPr>
                        <a:t>Constructors</a:t>
                      </a:r>
                      <a:r>
                        <a:rPr lang="en-US" sz="1800" b="0" i="0" kern="1200" baseline="0" dirty="0" smtClean="0">
                          <a:solidFill>
                            <a:schemeClr val="dk1"/>
                          </a:solidFill>
                          <a:effectLst/>
                          <a:latin typeface="+mn-lt"/>
                          <a:ea typeface="+mn-ea"/>
                          <a:cs typeface="+mn-cs"/>
                        </a:rPr>
                        <a:t> and Destructors</a:t>
                      </a:r>
                      <a:endParaRPr lang="en-US" dirty="0"/>
                    </a:p>
                  </a:txBody>
                  <a:tcPr/>
                </a:tc>
                <a:extLst>
                  <a:ext uri="{0D108BD9-81ED-4DB2-BD59-A6C34878D82A}">
                    <a16:rowId xmlns:a16="http://schemas.microsoft.com/office/drawing/2014/main" val="525095659"/>
                  </a:ext>
                </a:extLst>
              </a:tr>
              <a:tr h="370840">
                <a:tc>
                  <a:txBody>
                    <a:bodyPr/>
                    <a:lstStyle/>
                    <a:p>
                      <a:pPr algn="ctr"/>
                      <a:r>
                        <a:rPr lang="en-GB" dirty="0" smtClean="0"/>
                        <a:t>6</a:t>
                      </a:r>
                      <a:endParaRPr lang="en-US" dirty="0"/>
                    </a:p>
                  </a:txBody>
                  <a:tcPr/>
                </a:tc>
                <a:tc>
                  <a:txBody>
                    <a:bodyPr/>
                    <a:lstStyle/>
                    <a:p>
                      <a:r>
                        <a:rPr lang="en-US" sz="1800" b="0" i="0" kern="1200" dirty="0" smtClean="0">
                          <a:solidFill>
                            <a:schemeClr val="dk1"/>
                          </a:solidFill>
                          <a:effectLst/>
                          <a:latin typeface="+mn-lt"/>
                          <a:ea typeface="+mn-ea"/>
                          <a:cs typeface="+mn-cs"/>
                        </a:rPr>
                        <a:t>Class Methods</a:t>
                      </a:r>
                      <a:endParaRPr lang="en-US" dirty="0"/>
                    </a:p>
                  </a:txBody>
                  <a:tcPr/>
                </a:tc>
                <a:extLst>
                  <a:ext uri="{0D108BD9-81ED-4DB2-BD59-A6C34878D82A}">
                    <a16:rowId xmlns:a16="http://schemas.microsoft.com/office/drawing/2014/main" val="2941747124"/>
                  </a:ext>
                </a:extLst>
              </a:tr>
              <a:tr h="370840">
                <a:tc>
                  <a:txBody>
                    <a:bodyPr/>
                    <a:lstStyle/>
                    <a:p>
                      <a:pPr algn="ctr"/>
                      <a:r>
                        <a:rPr lang="en-GB" dirty="0" smtClean="0"/>
                        <a:t>7</a:t>
                      </a:r>
                      <a:endParaRPr lang="en-US" dirty="0"/>
                    </a:p>
                  </a:txBody>
                  <a:tcPr/>
                </a:tc>
                <a:tc>
                  <a:txBody>
                    <a:bodyPr/>
                    <a:lstStyle/>
                    <a:p>
                      <a:r>
                        <a:rPr lang="en-GB" baseline="0" dirty="0" smtClean="0"/>
                        <a:t>Review</a:t>
                      </a:r>
                      <a:endParaRPr lang="en-US" dirty="0"/>
                    </a:p>
                  </a:txBody>
                  <a:tcPr/>
                </a:tc>
                <a:extLst>
                  <a:ext uri="{0D108BD9-81ED-4DB2-BD59-A6C34878D82A}">
                    <a16:rowId xmlns:a16="http://schemas.microsoft.com/office/drawing/2014/main" val="927621756"/>
                  </a:ext>
                </a:extLst>
              </a:tr>
              <a:tr h="370840">
                <a:tc>
                  <a:txBody>
                    <a:bodyPr/>
                    <a:lstStyle/>
                    <a:p>
                      <a:pPr algn="ctr"/>
                      <a:r>
                        <a:rPr lang="en-GB" dirty="0" smtClean="0"/>
                        <a:t>8 </a:t>
                      </a:r>
                      <a:endParaRPr lang="en-US" dirty="0"/>
                    </a:p>
                  </a:txBody>
                  <a:tcPr>
                    <a:solidFill>
                      <a:schemeClr val="accent1">
                        <a:lumMod val="25000"/>
                        <a:lumOff val="75000"/>
                      </a:schemeClr>
                    </a:solidFill>
                  </a:tcPr>
                </a:tc>
                <a:tc>
                  <a:txBody>
                    <a:bodyPr/>
                    <a:lstStyle/>
                    <a:p>
                      <a:pPr algn="ctr"/>
                      <a:r>
                        <a:rPr lang="en-GB" dirty="0" smtClean="0"/>
                        <a:t>Mid Exam</a:t>
                      </a:r>
                      <a:endParaRPr lang="en-US" dirty="0"/>
                    </a:p>
                  </a:txBody>
                  <a:tcPr>
                    <a:solidFill>
                      <a:schemeClr val="accent1">
                        <a:lumMod val="25000"/>
                        <a:lumOff val="75000"/>
                      </a:schemeClr>
                    </a:solidFill>
                  </a:tcPr>
                </a:tc>
                <a:extLst>
                  <a:ext uri="{0D108BD9-81ED-4DB2-BD59-A6C34878D82A}">
                    <a16:rowId xmlns:a16="http://schemas.microsoft.com/office/drawing/2014/main" val="41816799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792761957"/>
              </p:ext>
            </p:extLst>
          </p:nvPr>
        </p:nvGraphicFramePr>
        <p:xfrm>
          <a:off x="6165088" y="1972394"/>
          <a:ext cx="5566664" cy="3337560"/>
        </p:xfrm>
        <a:graphic>
          <a:graphicData uri="http://schemas.openxmlformats.org/drawingml/2006/table">
            <a:tbl>
              <a:tblPr firstRow="1" bandRow="1">
                <a:tableStyleId>{5C22544A-7EE6-4342-B048-85BDC9FD1C3A}</a:tableStyleId>
              </a:tblPr>
              <a:tblGrid>
                <a:gridCol w="831520">
                  <a:extLst>
                    <a:ext uri="{9D8B030D-6E8A-4147-A177-3AD203B41FA5}">
                      <a16:colId xmlns:a16="http://schemas.microsoft.com/office/drawing/2014/main" val="1670227819"/>
                    </a:ext>
                  </a:extLst>
                </a:gridCol>
                <a:gridCol w="4735144">
                  <a:extLst>
                    <a:ext uri="{9D8B030D-6E8A-4147-A177-3AD203B41FA5}">
                      <a16:colId xmlns:a16="http://schemas.microsoft.com/office/drawing/2014/main" val="2837977779"/>
                    </a:ext>
                  </a:extLst>
                </a:gridCol>
              </a:tblGrid>
              <a:tr h="370840">
                <a:tc>
                  <a:txBody>
                    <a:bodyPr/>
                    <a:lstStyle/>
                    <a:p>
                      <a:pPr algn="ctr"/>
                      <a:r>
                        <a:rPr lang="en-GB" dirty="0" smtClean="0"/>
                        <a:t>Week</a:t>
                      </a:r>
                      <a:endParaRPr lang="en-US" dirty="0"/>
                    </a:p>
                  </a:txBody>
                  <a:tcPr/>
                </a:tc>
                <a:tc>
                  <a:txBody>
                    <a:bodyPr/>
                    <a:lstStyle/>
                    <a:p>
                      <a:pPr algn="ctr"/>
                      <a:r>
                        <a:rPr lang="en-GB" dirty="0" smtClean="0"/>
                        <a:t>Topic</a:t>
                      </a:r>
                      <a:endParaRPr lang="en-US" dirty="0"/>
                    </a:p>
                  </a:txBody>
                  <a:tcPr/>
                </a:tc>
                <a:extLst>
                  <a:ext uri="{0D108BD9-81ED-4DB2-BD59-A6C34878D82A}">
                    <a16:rowId xmlns:a16="http://schemas.microsoft.com/office/drawing/2014/main" val="945586936"/>
                  </a:ext>
                </a:extLst>
              </a:tr>
              <a:tr h="370840">
                <a:tc>
                  <a:txBody>
                    <a:bodyPr/>
                    <a:lstStyle/>
                    <a:p>
                      <a:pPr algn="ctr"/>
                      <a:r>
                        <a:rPr lang="en-GB" dirty="0" smtClean="0"/>
                        <a:t>9</a:t>
                      </a:r>
                      <a:endParaRPr lang="en-US" dirty="0"/>
                    </a:p>
                  </a:txBody>
                  <a:tcPr/>
                </a:tc>
                <a:tc>
                  <a:txBody>
                    <a:bodyPr/>
                    <a:lstStyle/>
                    <a:p>
                      <a:r>
                        <a:rPr lang="en-US" sz="1800" b="0" i="0" kern="1200" dirty="0" smtClean="0">
                          <a:solidFill>
                            <a:schemeClr val="dk1"/>
                          </a:solidFill>
                          <a:effectLst/>
                          <a:latin typeface="+mn-lt"/>
                          <a:ea typeface="+mn-ea"/>
                          <a:cs typeface="+mn-cs"/>
                        </a:rPr>
                        <a:t>Inheritance</a:t>
                      </a:r>
                      <a:endParaRPr lang="en-US" dirty="0"/>
                    </a:p>
                  </a:txBody>
                  <a:tcPr/>
                </a:tc>
                <a:extLst>
                  <a:ext uri="{0D108BD9-81ED-4DB2-BD59-A6C34878D82A}">
                    <a16:rowId xmlns:a16="http://schemas.microsoft.com/office/drawing/2014/main" val="3731928421"/>
                  </a:ext>
                </a:extLst>
              </a:tr>
              <a:tr h="370840">
                <a:tc>
                  <a:txBody>
                    <a:bodyPr/>
                    <a:lstStyle/>
                    <a:p>
                      <a:pPr algn="ctr"/>
                      <a:r>
                        <a:rPr lang="en-GB" dirty="0" smtClean="0"/>
                        <a:t>10</a:t>
                      </a:r>
                      <a:endParaRPr lang="en-US" dirty="0"/>
                    </a:p>
                  </a:txBody>
                  <a:tcPr/>
                </a:tc>
                <a:tc>
                  <a:txBody>
                    <a:bodyPr/>
                    <a:lstStyle/>
                    <a:p>
                      <a:r>
                        <a:rPr lang="en-US" sz="1800" b="0" i="0" kern="1200" dirty="0" smtClean="0">
                          <a:solidFill>
                            <a:schemeClr val="dk1"/>
                          </a:solidFill>
                          <a:effectLst/>
                          <a:latin typeface="+mn-lt"/>
                          <a:ea typeface="+mn-ea"/>
                          <a:cs typeface="+mn-cs"/>
                        </a:rPr>
                        <a:t>Polymorphism</a:t>
                      </a:r>
                      <a:endParaRPr lang="en-US" dirty="0" smtClean="0"/>
                    </a:p>
                  </a:txBody>
                  <a:tcPr/>
                </a:tc>
                <a:extLst>
                  <a:ext uri="{0D108BD9-81ED-4DB2-BD59-A6C34878D82A}">
                    <a16:rowId xmlns:a16="http://schemas.microsoft.com/office/drawing/2014/main" val="1703513933"/>
                  </a:ext>
                </a:extLst>
              </a:tr>
              <a:tr h="370840">
                <a:tc>
                  <a:txBody>
                    <a:bodyPr/>
                    <a:lstStyle/>
                    <a:p>
                      <a:pPr algn="ctr"/>
                      <a:r>
                        <a:rPr lang="en-GB" dirty="0" smtClean="0"/>
                        <a:t>11</a:t>
                      </a:r>
                      <a:endParaRPr lang="en-US" dirty="0"/>
                    </a:p>
                  </a:txBody>
                  <a:tcPr/>
                </a:tc>
                <a:tc>
                  <a:txBody>
                    <a:bodyPr/>
                    <a:lstStyle/>
                    <a:p>
                      <a:r>
                        <a:rPr lang="en-US" sz="1800" b="0" i="0" kern="1200" dirty="0" smtClean="0">
                          <a:solidFill>
                            <a:schemeClr val="dk1"/>
                          </a:solidFill>
                          <a:effectLst/>
                          <a:latin typeface="+mn-lt"/>
                          <a:ea typeface="+mn-ea"/>
                          <a:cs typeface="+mn-cs"/>
                        </a:rPr>
                        <a:t>Abstract Classes and Methods</a:t>
                      </a:r>
                      <a:endParaRPr lang="en-US" dirty="0" smtClean="0"/>
                    </a:p>
                  </a:txBody>
                  <a:tcPr/>
                </a:tc>
                <a:extLst>
                  <a:ext uri="{0D108BD9-81ED-4DB2-BD59-A6C34878D82A}">
                    <a16:rowId xmlns:a16="http://schemas.microsoft.com/office/drawing/2014/main" val="1500357988"/>
                  </a:ext>
                </a:extLst>
              </a:tr>
              <a:tr h="370840">
                <a:tc>
                  <a:txBody>
                    <a:bodyPr/>
                    <a:lstStyle/>
                    <a:p>
                      <a:pPr algn="ctr"/>
                      <a:r>
                        <a:rPr lang="en-GB" dirty="0" smtClean="0"/>
                        <a:t>12</a:t>
                      </a:r>
                      <a:endParaRPr lang="en-US" dirty="0"/>
                    </a:p>
                  </a:txBody>
                  <a:tcPr/>
                </a:tc>
                <a:tc>
                  <a:txBody>
                    <a:bodyPr/>
                    <a:lstStyle/>
                    <a:p>
                      <a:pPr algn="just" fontAlgn="ctr"/>
                      <a:r>
                        <a:rPr lang="en-US" dirty="0" smtClean="0">
                          <a:effectLst/>
                        </a:rPr>
                        <a:t> Exceptions Handling</a:t>
                      </a:r>
                      <a:endParaRPr lang="en-US" dirty="0">
                        <a:effectLst/>
                      </a:endParaRPr>
                    </a:p>
                  </a:txBody>
                  <a:tcPr marL="30480" marR="30480" anchor="ctr"/>
                </a:tc>
                <a:extLst>
                  <a:ext uri="{0D108BD9-81ED-4DB2-BD59-A6C34878D82A}">
                    <a16:rowId xmlns:a16="http://schemas.microsoft.com/office/drawing/2014/main" val="2170266188"/>
                  </a:ext>
                </a:extLst>
              </a:tr>
              <a:tr h="370840">
                <a:tc>
                  <a:txBody>
                    <a:bodyPr/>
                    <a:lstStyle/>
                    <a:p>
                      <a:pPr algn="ctr"/>
                      <a:r>
                        <a:rPr lang="en-GB" dirty="0" smtClean="0"/>
                        <a:t>13</a:t>
                      </a:r>
                      <a:endParaRPr lang="en-US" dirty="0"/>
                    </a:p>
                  </a:txBody>
                  <a:tcPr/>
                </a:tc>
                <a:tc>
                  <a:txBody>
                    <a:bodyPr/>
                    <a:lstStyle/>
                    <a:p>
                      <a:r>
                        <a:rPr lang="en-US" sz="1800" b="0" i="0" kern="1200" dirty="0" smtClean="0">
                          <a:solidFill>
                            <a:schemeClr val="dk1"/>
                          </a:solidFill>
                          <a:effectLst/>
                          <a:latin typeface="+mn-lt"/>
                          <a:ea typeface="+mn-ea"/>
                          <a:cs typeface="+mn-cs"/>
                        </a:rPr>
                        <a:t>String Operation</a:t>
                      </a:r>
                      <a:endParaRPr lang="en-US" dirty="0"/>
                    </a:p>
                  </a:txBody>
                  <a:tcPr/>
                </a:tc>
                <a:extLst>
                  <a:ext uri="{0D108BD9-81ED-4DB2-BD59-A6C34878D82A}">
                    <a16:rowId xmlns:a16="http://schemas.microsoft.com/office/drawing/2014/main" val="525095659"/>
                  </a:ext>
                </a:extLst>
              </a:tr>
              <a:tr h="370840">
                <a:tc>
                  <a:txBody>
                    <a:bodyPr/>
                    <a:lstStyle/>
                    <a:p>
                      <a:pPr algn="ctr"/>
                      <a:r>
                        <a:rPr lang="en-GB" dirty="0" smtClean="0"/>
                        <a:t>14</a:t>
                      </a:r>
                      <a:endParaRPr lang="en-US" dirty="0"/>
                    </a:p>
                  </a:txBody>
                  <a:tcPr/>
                </a:tc>
                <a:tc>
                  <a:txBody>
                    <a:bodyPr/>
                    <a:lstStyle/>
                    <a:p>
                      <a:r>
                        <a:rPr lang="en-US" sz="1800" b="0" i="0" kern="1200" dirty="0" smtClean="0">
                          <a:solidFill>
                            <a:schemeClr val="dk1"/>
                          </a:solidFill>
                          <a:effectLst/>
                          <a:latin typeface="+mn-lt"/>
                          <a:ea typeface="+mn-ea"/>
                          <a:cs typeface="+mn-cs"/>
                        </a:rPr>
                        <a:t>Files</a:t>
                      </a:r>
                      <a:r>
                        <a:rPr lang="en-US" sz="1800" b="0" i="0" kern="1200" baseline="0" dirty="0" smtClean="0">
                          <a:solidFill>
                            <a:schemeClr val="dk1"/>
                          </a:solidFill>
                          <a:effectLst/>
                          <a:latin typeface="+mn-lt"/>
                          <a:ea typeface="+mn-ea"/>
                          <a:cs typeface="+mn-cs"/>
                        </a:rPr>
                        <a:t> Operation</a:t>
                      </a:r>
                      <a:endParaRPr lang="en-US" dirty="0"/>
                    </a:p>
                  </a:txBody>
                  <a:tcPr/>
                </a:tc>
                <a:extLst>
                  <a:ext uri="{0D108BD9-81ED-4DB2-BD59-A6C34878D82A}">
                    <a16:rowId xmlns:a16="http://schemas.microsoft.com/office/drawing/2014/main" val="2941747124"/>
                  </a:ext>
                </a:extLst>
              </a:tr>
              <a:tr h="370840">
                <a:tc>
                  <a:txBody>
                    <a:bodyPr/>
                    <a:lstStyle/>
                    <a:p>
                      <a:pPr algn="ctr"/>
                      <a:r>
                        <a:rPr lang="en-GB" dirty="0" smtClean="0"/>
                        <a:t>15</a:t>
                      </a:r>
                      <a:endParaRPr lang="en-US" dirty="0"/>
                    </a:p>
                  </a:txBody>
                  <a:tcPr/>
                </a:tc>
                <a:tc>
                  <a:txBody>
                    <a:bodyPr/>
                    <a:lstStyle/>
                    <a:p>
                      <a:r>
                        <a:rPr lang="en-GB" dirty="0" smtClean="0"/>
                        <a:t>&gt;</a:t>
                      </a:r>
                      <a:r>
                        <a:rPr lang="en-GB" baseline="0" dirty="0" smtClean="0"/>
                        <a:t> </a:t>
                      </a:r>
                      <a:r>
                        <a:rPr lang="en-GB" baseline="0" dirty="0" err="1" smtClean="0"/>
                        <a:t>Quiz+Review</a:t>
                      </a:r>
                      <a:endParaRPr lang="en-US" dirty="0"/>
                    </a:p>
                  </a:txBody>
                  <a:tcPr/>
                </a:tc>
                <a:extLst>
                  <a:ext uri="{0D108BD9-81ED-4DB2-BD59-A6C34878D82A}">
                    <a16:rowId xmlns:a16="http://schemas.microsoft.com/office/drawing/2014/main" val="927621756"/>
                  </a:ext>
                </a:extLst>
              </a:tr>
              <a:tr h="370840">
                <a:tc>
                  <a:txBody>
                    <a:bodyPr/>
                    <a:lstStyle/>
                    <a:p>
                      <a:pPr algn="ctr"/>
                      <a:r>
                        <a:rPr lang="en-GB" dirty="0" smtClean="0"/>
                        <a:t>16</a:t>
                      </a:r>
                      <a:endParaRPr lang="en-US" dirty="0"/>
                    </a:p>
                  </a:txBody>
                  <a:tcPr>
                    <a:solidFill>
                      <a:schemeClr val="accent1">
                        <a:lumMod val="25000"/>
                        <a:lumOff val="75000"/>
                      </a:schemeClr>
                    </a:solidFill>
                  </a:tcPr>
                </a:tc>
                <a:tc>
                  <a:txBody>
                    <a:bodyPr/>
                    <a:lstStyle/>
                    <a:p>
                      <a:pPr algn="ctr"/>
                      <a:r>
                        <a:rPr lang="en-GB" dirty="0" smtClean="0"/>
                        <a:t>Final</a:t>
                      </a:r>
                      <a:r>
                        <a:rPr lang="en-GB" baseline="0" dirty="0" smtClean="0"/>
                        <a:t> Exam/Final Project</a:t>
                      </a:r>
                      <a:endParaRPr lang="en-US" dirty="0"/>
                    </a:p>
                  </a:txBody>
                  <a:tcPr>
                    <a:solidFill>
                      <a:schemeClr val="accent1">
                        <a:lumMod val="25000"/>
                        <a:lumOff val="75000"/>
                      </a:schemeClr>
                    </a:solidFill>
                  </a:tcPr>
                </a:tc>
                <a:extLst>
                  <a:ext uri="{0D108BD9-81ED-4DB2-BD59-A6C34878D82A}">
                    <a16:rowId xmlns:a16="http://schemas.microsoft.com/office/drawing/2014/main" val="418167991"/>
                  </a:ext>
                </a:extLst>
              </a:tr>
            </a:tbl>
          </a:graphicData>
        </a:graphic>
      </p:graphicFrame>
    </p:spTree>
    <p:extLst>
      <p:ext uri="{BB962C8B-B14F-4D97-AF65-F5344CB8AC3E}">
        <p14:creationId xmlns:p14="http://schemas.microsoft.com/office/powerpoint/2010/main" val="13202225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a:t>
            </a:r>
            <a:endParaRPr lang="en-US" dirty="0"/>
          </a:p>
        </p:txBody>
      </p:sp>
      <p:pic>
        <p:nvPicPr>
          <p:cNvPr id="3" name="Picture 2"/>
          <p:cNvPicPr>
            <a:picLocks noChangeAspect="1"/>
          </p:cNvPicPr>
          <p:nvPr/>
        </p:nvPicPr>
        <p:blipFill>
          <a:blip r:embed="rId2"/>
          <a:stretch>
            <a:fillRect/>
          </a:stretch>
        </p:blipFill>
        <p:spPr>
          <a:xfrm>
            <a:off x="1047214" y="2422588"/>
            <a:ext cx="10086975" cy="1171575"/>
          </a:xfrm>
          <a:prstGeom prst="rect">
            <a:avLst/>
          </a:prstGeom>
        </p:spPr>
      </p:pic>
      <p:pic>
        <p:nvPicPr>
          <p:cNvPr id="4" name="Picture 3"/>
          <p:cNvPicPr>
            <a:picLocks noChangeAspect="1"/>
          </p:cNvPicPr>
          <p:nvPr/>
        </p:nvPicPr>
        <p:blipFill>
          <a:blip r:embed="rId3"/>
          <a:stretch>
            <a:fillRect/>
          </a:stretch>
        </p:blipFill>
        <p:spPr>
          <a:xfrm>
            <a:off x="1037688" y="4131754"/>
            <a:ext cx="10106025" cy="1666875"/>
          </a:xfrm>
          <a:prstGeom prst="rect">
            <a:avLst/>
          </a:prstGeom>
        </p:spPr>
      </p:pic>
    </p:spTree>
    <p:extLst>
      <p:ext uri="{BB962C8B-B14F-4D97-AF65-F5344CB8AC3E}">
        <p14:creationId xmlns:p14="http://schemas.microsoft.com/office/powerpoint/2010/main" val="90568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a:t>
            </a:r>
            <a:endParaRPr lang="en-US" dirty="0"/>
          </a:p>
        </p:txBody>
      </p:sp>
      <p:pic>
        <p:nvPicPr>
          <p:cNvPr id="5" name="Picture 4"/>
          <p:cNvPicPr>
            <a:picLocks noChangeAspect="1"/>
          </p:cNvPicPr>
          <p:nvPr/>
        </p:nvPicPr>
        <p:blipFill>
          <a:blip r:embed="rId2"/>
          <a:stretch>
            <a:fillRect/>
          </a:stretch>
        </p:blipFill>
        <p:spPr>
          <a:xfrm>
            <a:off x="1810739" y="1935670"/>
            <a:ext cx="8247662" cy="4683575"/>
          </a:xfrm>
          <a:prstGeom prst="rect">
            <a:avLst/>
          </a:prstGeom>
        </p:spPr>
      </p:pic>
    </p:spTree>
    <p:extLst>
      <p:ext uri="{BB962C8B-B14F-4D97-AF65-F5344CB8AC3E}">
        <p14:creationId xmlns:p14="http://schemas.microsoft.com/office/powerpoint/2010/main" val="26709383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a:t>
            </a:r>
            <a:endParaRPr lang="en-US" dirty="0"/>
          </a:p>
        </p:txBody>
      </p:sp>
      <p:pic>
        <p:nvPicPr>
          <p:cNvPr id="3" name="Picture 2"/>
          <p:cNvPicPr>
            <a:picLocks noChangeAspect="1"/>
          </p:cNvPicPr>
          <p:nvPr/>
        </p:nvPicPr>
        <p:blipFill>
          <a:blip r:embed="rId2"/>
          <a:stretch>
            <a:fillRect/>
          </a:stretch>
        </p:blipFill>
        <p:spPr>
          <a:xfrm>
            <a:off x="1023402" y="2391346"/>
            <a:ext cx="10134600" cy="3190875"/>
          </a:xfrm>
          <a:prstGeom prst="rect">
            <a:avLst/>
          </a:prstGeom>
        </p:spPr>
      </p:pic>
    </p:spTree>
    <p:extLst>
      <p:ext uri="{BB962C8B-B14F-4D97-AF65-F5344CB8AC3E}">
        <p14:creationId xmlns:p14="http://schemas.microsoft.com/office/powerpoint/2010/main" val="354575442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 Car Example</a:t>
            </a:r>
            <a:endParaRPr lang="en-US" dirty="0"/>
          </a:p>
        </p:txBody>
      </p:sp>
      <p:pic>
        <p:nvPicPr>
          <p:cNvPr id="3" name="Picture 2"/>
          <p:cNvPicPr>
            <a:picLocks noChangeAspect="1"/>
          </p:cNvPicPr>
          <p:nvPr/>
        </p:nvPicPr>
        <p:blipFill>
          <a:blip r:embed="rId2"/>
          <a:stretch>
            <a:fillRect/>
          </a:stretch>
        </p:blipFill>
        <p:spPr>
          <a:xfrm>
            <a:off x="683895" y="2196274"/>
            <a:ext cx="4972050" cy="1057275"/>
          </a:xfrm>
          <a:prstGeom prst="rect">
            <a:avLst/>
          </a:prstGeom>
        </p:spPr>
      </p:pic>
      <p:pic>
        <p:nvPicPr>
          <p:cNvPr id="4" name="Picture 3"/>
          <p:cNvPicPr>
            <a:picLocks noChangeAspect="1"/>
          </p:cNvPicPr>
          <p:nvPr/>
        </p:nvPicPr>
        <p:blipFill>
          <a:blip r:embed="rId3"/>
          <a:stretch>
            <a:fillRect/>
          </a:stretch>
        </p:blipFill>
        <p:spPr>
          <a:xfrm>
            <a:off x="683895" y="3543871"/>
            <a:ext cx="5753100" cy="885825"/>
          </a:xfrm>
          <a:prstGeom prst="rect">
            <a:avLst/>
          </a:prstGeom>
        </p:spPr>
      </p:pic>
      <p:pic>
        <p:nvPicPr>
          <p:cNvPr id="5" name="Picture 4"/>
          <p:cNvPicPr>
            <a:picLocks noChangeAspect="1"/>
          </p:cNvPicPr>
          <p:nvPr/>
        </p:nvPicPr>
        <p:blipFill>
          <a:blip r:embed="rId4"/>
          <a:stretch>
            <a:fillRect/>
          </a:stretch>
        </p:blipFill>
        <p:spPr>
          <a:xfrm>
            <a:off x="683895" y="4429696"/>
            <a:ext cx="5753100" cy="885825"/>
          </a:xfrm>
          <a:prstGeom prst="rect">
            <a:avLst/>
          </a:prstGeom>
        </p:spPr>
      </p:pic>
      <p:pic>
        <p:nvPicPr>
          <p:cNvPr id="6" name="Picture 5"/>
          <p:cNvPicPr>
            <a:picLocks noChangeAspect="1"/>
          </p:cNvPicPr>
          <p:nvPr/>
        </p:nvPicPr>
        <p:blipFill>
          <a:blip r:embed="rId5"/>
          <a:stretch>
            <a:fillRect/>
          </a:stretch>
        </p:blipFill>
        <p:spPr>
          <a:xfrm>
            <a:off x="683895" y="5315521"/>
            <a:ext cx="5734050" cy="904875"/>
          </a:xfrm>
          <a:prstGeom prst="rect">
            <a:avLst/>
          </a:prstGeom>
        </p:spPr>
      </p:pic>
      <p:pic>
        <p:nvPicPr>
          <p:cNvPr id="7" name="Picture 6"/>
          <p:cNvPicPr>
            <a:picLocks noChangeAspect="1"/>
          </p:cNvPicPr>
          <p:nvPr/>
        </p:nvPicPr>
        <p:blipFill>
          <a:blip r:embed="rId6"/>
          <a:stretch>
            <a:fillRect/>
          </a:stretch>
        </p:blipFill>
        <p:spPr>
          <a:xfrm>
            <a:off x="6794753" y="3629595"/>
            <a:ext cx="3895725" cy="714375"/>
          </a:xfrm>
          <a:prstGeom prst="rect">
            <a:avLst/>
          </a:prstGeom>
        </p:spPr>
      </p:pic>
      <p:pic>
        <p:nvPicPr>
          <p:cNvPr id="8" name="Picture 7"/>
          <p:cNvPicPr>
            <a:picLocks noChangeAspect="1"/>
          </p:cNvPicPr>
          <p:nvPr/>
        </p:nvPicPr>
        <p:blipFill>
          <a:blip r:embed="rId7"/>
          <a:stretch>
            <a:fillRect/>
          </a:stretch>
        </p:blipFill>
        <p:spPr>
          <a:xfrm>
            <a:off x="6794753" y="4513039"/>
            <a:ext cx="3924300" cy="723900"/>
          </a:xfrm>
          <a:prstGeom prst="rect">
            <a:avLst/>
          </a:prstGeom>
        </p:spPr>
      </p:pic>
      <p:pic>
        <p:nvPicPr>
          <p:cNvPr id="9" name="Picture 8"/>
          <p:cNvPicPr>
            <a:picLocks noChangeAspect="1"/>
          </p:cNvPicPr>
          <p:nvPr/>
        </p:nvPicPr>
        <p:blipFill>
          <a:blip r:embed="rId8"/>
          <a:stretch>
            <a:fillRect/>
          </a:stretch>
        </p:blipFill>
        <p:spPr>
          <a:xfrm>
            <a:off x="6832853" y="5406008"/>
            <a:ext cx="3886200" cy="723900"/>
          </a:xfrm>
          <a:prstGeom prst="rect">
            <a:avLst/>
          </a:prstGeom>
        </p:spPr>
      </p:pic>
    </p:spTree>
    <p:extLst>
      <p:ext uri="{BB962C8B-B14F-4D97-AF65-F5344CB8AC3E}">
        <p14:creationId xmlns:p14="http://schemas.microsoft.com/office/powerpoint/2010/main" val="321898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a:t>
            </a:r>
            <a:endParaRPr lang="en-US" dirty="0"/>
          </a:p>
        </p:txBody>
      </p:sp>
      <p:pic>
        <p:nvPicPr>
          <p:cNvPr id="3" name="Picture 2"/>
          <p:cNvPicPr>
            <a:picLocks noChangeAspect="1"/>
          </p:cNvPicPr>
          <p:nvPr/>
        </p:nvPicPr>
        <p:blipFill>
          <a:blip r:embed="rId2"/>
          <a:stretch>
            <a:fillRect/>
          </a:stretch>
        </p:blipFill>
        <p:spPr>
          <a:xfrm>
            <a:off x="1042452" y="2271141"/>
            <a:ext cx="10096500" cy="1657350"/>
          </a:xfrm>
          <a:prstGeom prst="rect">
            <a:avLst/>
          </a:prstGeom>
        </p:spPr>
      </p:pic>
      <p:pic>
        <p:nvPicPr>
          <p:cNvPr id="4" name="Picture 3"/>
          <p:cNvPicPr>
            <a:picLocks noChangeAspect="1"/>
          </p:cNvPicPr>
          <p:nvPr/>
        </p:nvPicPr>
        <p:blipFill>
          <a:blip r:embed="rId3"/>
          <a:stretch>
            <a:fillRect/>
          </a:stretch>
        </p:blipFill>
        <p:spPr>
          <a:xfrm>
            <a:off x="1042452" y="4355592"/>
            <a:ext cx="10086975" cy="1676400"/>
          </a:xfrm>
          <a:prstGeom prst="rect">
            <a:avLst/>
          </a:prstGeom>
        </p:spPr>
      </p:pic>
    </p:spTree>
    <p:extLst>
      <p:ext uri="{BB962C8B-B14F-4D97-AF65-F5344CB8AC3E}">
        <p14:creationId xmlns:p14="http://schemas.microsoft.com/office/powerpoint/2010/main" val="33404504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Static Polymorphism: Overview</a:t>
            </a:r>
            <a:endParaRPr lang="en-US" dirty="0"/>
          </a:p>
        </p:txBody>
      </p:sp>
      <p:pic>
        <p:nvPicPr>
          <p:cNvPr id="5" name="Picture 4"/>
          <p:cNvPicPr>
            <a:picLocks noChangeAspect="1"/>
          </p:cNvPicPr>
          <p:nvPr/>
        </p:nvPicPr>
        <p:blipFill>
          <a:blip r:embed="rId2"/>
          <a:stretch>
            <a:fillRect/>
          </a:stretch>
        </p:blipFill>
        <p:spPr>
          <a:xfrm>
            <a:off x="1019174" y="2485198"/>
            <a:ext cx="10106025" cy="1190625"/>
          </a:xfrm>
          <a:prstGeom prst="rect">
            <a:avLst/>
          </a:prstGeom>
        </p:spPr>
      </p:pic>
      <p:pic>
        <p:nvPicPr>
          <p:cNvPr id="6" name="Picture 5"/>
          <p:cNvPicPr>
            <a:picLocks noChangeAspect="1"/>
          </p:cNvPicPr>
          <p:nvPr/>
        </p:nvPicPr>
        <p:blipFill>
          <a:blip r:embed="rId3"/>
          <a:stretch>
            <a:fillRect/>
          </a:stretch>
        </p:blipFill>
        <p:spPr>
          <a:xfrm>
            <a:off x="1042986" y="4278439"/>
            <a:ext cx="10058400" cy="1647825"/>
          </a:xfrm>
          <a:prstGeom prst="rect">
            <a:avLst/>
          </a:prstGeom>
        </p:spPr>
      </p:pic>
    </p:spTree>
    <p:extLst>
      <p:ext uri="{BB962C8B-B14F-4D97-AF65-F5344CB8AC3E}">
        <p14:creationId xmlns:p14="http://schemas.microsoft.com/office/powerpoint/2010/main" val="1128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Homework 1</a:t>
            </a:r>
            <a:endParaRPr lang="en-US" dirty="0"/>
          </a:p>
        </p:txBody>
      </p:sp>
      <p:sp>
        <p:nvSpPr>
          <p:cNvPr id="3" name="TextBox 2">
            <a:extLst>
              <a:ext uri="{FF2B5EF4-FFF2-40B4-BE49-F238E27FC236}">
                <a16:creationId xmlns:a16="http://schemas.microsoft.com/office/drawing/2014/main" id="{85625BC9-F895-4DA1-9124-A94B6B126C9C}"/>
              </a:ext>
            </a:extLst>
          </p:cNvPr>
          <p:cNvSpPr txBox="1"/>
          <p:nvPr/>
        </p:nvSpPr>
        <p:spPr>
          <a:xfrm>
            <a:off x="453426" y="2340864"/>
            <a:ext cx="11274552" cy="2862322"/>
          </a:xfrm>
          <a:prstGeom prst="rect">
            <a:avLst/>
          </a:prstGeom>
          <a:noFill/>
        </p:spPr>
        <p:txBody>
          <a:bodyPr wrap="square" rtlCol="0">
            <a:spAutoFit/>
          </a:bodyPr>
          <a:lstStyle/>
          <a:p>
            <a:pPr marL="357188" indent="-357188" algn="just">
              <a:buFont typeface="+mj-lt"/>
              <a:buAutoNum type="arabicPeriod"/>
            </a:pPr>
            <a:r>
              <a:rPr lang="en-MY" sz="2000" dirty="0" smtClean="0">
                <a:latin typeface="Calibri"/>
              </a:rPr>
              <a:t>Consider </a:t>
            </a:r>
            <a:r>
              <a:rPr lang="en-MY" sz="2000" dirty="0">
                <a:latin typeface="Calibri"/>
              </a:rPr>
              <a:t>a student registration program used by the registrar’s office. The program </a:t>
            </a:r>
            <a:r>
              <a:rPr lang="en-MY" sz="2000" u="sng" dirty="0">
                <a:latin typeface="Calibri"/>
              </a:rPr>
              <a:t>keeps track of students who are registered for a given semester.</a:t>
            </a:r>
            <a:r>
              <a:rPr lang="en-MY" sz="2000" dirty="0">
                <a:latin typeface="Calibri"/>
              </a:rPr>
              <a:t> For each student registered, the program maintains the </a:t>
            </a:r>
            <a:r>
              <a:rPr lang="en-MY" sz="2000" u="sng" dirty="0">
                <a:latin typeface="Calibri"/>
              </a:rPr>
              <a:t>student’s name</a:t>
            </a:r>
            <a:r>
              <a:rPr lang="en-MY" sz="2000" dirty="0">
                <a:latin typeface="Calibri"/>
              </a:rPr>
              <a:t>, </a:t>
            </a:r>
            <a:r>
              <a:rPr lang="en-MY" sz="2000" u="sng" dirty="0">
                <a:latin typeface="Calibri"/>
              </a:rPr>
              <a:t>address</a:t>
            </a:r>
            <a:r>
              <a:rPr lang="en-MY" sz="2000" dirty="0">
                <a:latin typeface="Calibri"/>
              </a:rPr>
              <a:t>, </a:t>
            </a:r>
            <a:r>
              <a:rPr lang="en-MY" sz="2000" u="sng" dirty="0" smtClean="0">
                <a:latin typeface="Calibri"/>
              </a:rPr>
              <a:t>phone number</a:t>
            </a:r>
            <a:r>
              <a:rPr lang="en-MY" sz="2000" dirty="0" smtClean="0">
                <a:latin typeface="Calibri"/>
              </a:rPr>
              <a:t>, </a:t>
            </a:r>
            <a:r>
              <a:rPr lang="en-MY" sz="2000" u="sng" dirty="0">
                <a:latin typeface="Calibri"/>
              </a:rPr>
              <a:t>the number of classes in which the student is </a:t>
            </a:r>
            <a:r>
              <a:rPr lang="en-MY" sz="2000" u="sng" dirty="0" smtClean="0">
                <a:latin typeface="Calibri"/>
              </a:rPr>
              <a:t>enrolled</a:t>
            </a:r>
            <a:r>
              <a:rPr lang="en-MY" sz="2000" dirty="0" smtClean="0">
                <a:latin typeface="Calibri"/>
              </a:rPr>
              <a:t>, </a:t>
            </a:r>
            <a:r>
              <a:rPr lang="en-MY" sz="2000" dirty="0">
                <a:latin typeface="Calibri"/>
              </a:rPr>
              <a:t>and </a:t>
            </a:r>
            <a:r>
              <a:rPr lang="en-MY" sz="2000" u="sng" dirty="0">
                <a:latin typeface="Calibri"/>
              </a:rPr>
              <a:t>the student’s total credit hours</a:t>
            </a:r>
            <a:r>
              <a:rPr lang="en-MY" sz="2000" dirty="0">
                <a:latin typeface="Calibri"/>
              </a:rPr>
              <a:t>. The program also </a:t>
            </a:r>
            <a:r>
              <a:rPr lang="en-MY" sz="2000" u="sng" dirty="0">
                <a:latin typeface="Calibri"/>
              </a:rPr>
              <a:t>keeps track of the total number of registered students</a:t>
            </a:r>
            <a:r>
              <a:rPr lang="en-MY" sz="2000" dirty="0">
                <a:latin typeface="Calibri"/>
              </a:rPr>
              <a:t>. Define instance and class </a:t>
            </a:r>
            <a:r>
              <a:rPr lang="en-MY" sz="2000" dirty="0" smtClean="0">
                <a:latin typeface="Calibri"/>
              </a:rPr>
              <a:t>attributes </a:t>
            </a:r>
            <a:r>
              <a:rPr lang="en-MY" sz="2000" dirty="0">
                <a:latin typeface="Calibri"/>
              </a:rPr>
              <a:t>of a Student class that is suitable for this program.</a:t>
            </a:r>
          </a:p>
          <a:p>
            <a:pPr marL="354013" indent="-354013" algn="just">
              <a:buFont typeface="+mj-lt"/>
              <a:buAutoNum type="arabicPeriod"/>
            </a:pPr>
            <a:endParaRPr lang="en-MY" sz="2000" dirty="0">
              <a:latin typeface="Calibri"/>
            </a:endParaRPr>
          </a:p>
          <a:p>
            <a:pPr marL="354013" indent="-354013" algn="just">
              <a:buFont typeface="+mj-lt"/>
              <a:buAutoNum type="arabicPeriod"/>
            </a:pPr>
            <a:r>
              <a:rPr lang="en-MY" sz="2000" dirty="0">
                <a:latin typeface="Calibri"/>
              </a:rPr>
              <a:t>Suppose the minimum number and maximum number of courses for which a student can register are </a:t>
            </a:r>
            <a:r>
              <a:rPr lang="en-MY" sz="2000" u="sng" dirty="0">
                <a:latin typeface="Calibri"/>
              </a:rPr>
              <a:t>different depending on whether the student is a graduate, undergraduate, or work/study student</a:t>
            </a:r>
            <a:r>
              <a:rPr lang="en-MY" sz="2000" dirty="0">
                <a:latin typeface="Calibri"/>
              </a:rPr>
              <a:t>. Redo Exercise </a:t>
            </a:r>
            <a:r>
              <a:rPr lang="en-MY" sz="2000" dirty="0" smtClean="0">
                <a:latin typeface="Calibri"/>
              </a:rPr>
              <a:t>1 </a:t>
            </a:r>
            <a:r>
              <a:rPr lang="en-MY" sz="2000" dirty="0">
                <a:latin typeface="Calibri"/>
              </a:rPr>
              <a:t>by defining classes for different types of students. Relate the classes, using inheritance</a:t>
            </a:r>
            <a:r>
              <a:rPr lang="en-MY" sz="2000" dirty="0" smtClean="0">
                <a:latin typeface="Calibri"/>
              </a:rPr>
              <a:t>.</a:t>
            </a:r>
            <a:endParaRPr lang="en-MY" sz="2000" dirty="0">
              <a:latin typeface="Calibri"/>
            </a:endParaRPr>
          </a:p>
        </p:txBody>
      </p:sp>
    </p:spTree>
    <p:extLst>
      <p:ext uri="{BB962C8B-B14F-4D97-AF65-F5344CB8AC3E}">
        <p14:creationId xmlns:p14="http://schemas.microsoft.com/office/powerpoint/2010/main" val="2899180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No Question?</a:t>
            </a:r>
            <a:endParaRPr lang="en-US" dirty="0"/>
          </a:p>
        </p:txBody>
      </p:sp>
      <p:pic>
        <p:nvPicPr>
          <p:cNvPr id="6" name="Picture 5"/>
          <p:cNvPicPr>
            <a:picLocks noChangeAspect="1"/>
          </p:cNvPicPr>
          <p:nvPr/>
        </p:nvPicPr>
        <p:blipFill>
          <a:blip r:embed="rId2"/>
          <a:stretch>
            <a:fillRect/>
          </a:stretch>
        </p:blipFill>
        <p:spPr>
          <a:xfrm>
            <a:off x="2824915" y="1938155"/>
            <a:ext cx="6395866" cy="4819420"/>
          </a:xfrm>
          <a:prstGeom prst="rect">
            <a:avLst/>
          </a:prstGeom>
        </p:spPr>
      </p:pic>
    </p:spTree>
    <p:extLst>
      <p:ext uri="{BB962C8B-B14F-4D97-AF65-F5344CB8AC3E}">
        <p14:creationId xmlns:p14="http://schemas.microsoft.com/office/powerpoint/2010/main" val="1118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vidend">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documentManagement/types"/>
    <ds:schemaRef ds:uri="16c05727-aa75-4e4a-9b5f-8a80a1165891"/>
    <ds:schemaRef ds:uri="http://purl.org/dc/elements/1.1/"/>
    <ds:schemaRef ds:uri="http://purl.org/dc/terms/"/>
    <ds:schemaRef ds:uri="71af3243-3dd4-4a8d-8c0d-dd76da1f02a5"/>
    <ds:schemaRef ds:uri="http://schemas.microsoft.com/office/2006/metadata/properti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Dividend design</Template>
  <TotalTime>0</TotalTime>
  <Words>1246</Words>
  <Application>Microsoft Office PowerPoint</Application>
  <PresentationFormat>Widescreen</PresentationFormat>
  <Paragraphs>186</Paragraphs>
  <Slides>86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Avenir Next Condensed</vt:lpstr>
      <vt:lpstr>Arial</vt:lpstr>
      <vt:lpstr>Calibri</vt:lpstr>
      <vt:lpstr>Gill Sans MT</vt:lpstr>
      <vt:lpstr>Wingdings 2</vt:lpstr>
      <vt:lpstr>Dividend</vt:lpstr>
      <vt:lpstr>Object – Oriented Programming</vt:lpstr>
      <vt:lpstr>References</vt:lpstr>
      <vt:lpstr>Grading</vt:lpstr>
      <vt:lpstr>Rules and Regulations</vt:lpstr>
      <vt:lpstr>Penalties</vt:lpstr>
      <vt:lpstr>Attitude</vt:lpstr>
      <vt:lpstr>Quiz and Exams</vt:lpstr>
      <vt:lpstr>Syllabus</vt:lpstr>
      <vt:lpstr>No Question?</vt:lpstr>
      <vt:lpstr>Topic 1: Intro to Object Oriented Programming</vt:lpstr>
      <vt:lpstr>Why Primitive Data Type Isn’t Enough</vt:lpstr>
      <vt:lpstr>What is Primitive Data Type?</vt:lpstr>
      <vt:lpstr>Primitive Data Type</vt:lpstr>
      <vt:lpstr>Example</vt:lpstr>
      <vt:lpstr>Can We use Structure? Or Array?</vt:lpstr>
      <vt:lpstr>Can We use Structure? </vt:lpstr>
      <vt:lpstr>Can We use Structure? </vt:lpstr>
      <vt:lpstr>Can We use Structure? </vt:lpstr>
      <vt:lpstr>Can We use Structure?</vt:lpstr>
      <vt:lpstr>Can We use Structure?</vt:lpstr>
      <vt:lpstr>What are Objects?</vt:lpstr>
      <vt:lpstr>Class Attributes/Methods VS Instance Attributes/Methods Conundrum</vt:lpstr>
      <vt:lpstr>Class vs Instance Attributes/Methods</vt:lpstr>
      <vt:lpstr>Class vs Instance Attributes/Methods</vt:lpstr>
      <vt:lpstr>Unified Modelling Language Representation</vt:lpstr>
      <vt:lpstr>Classes and Objects in Unified Modelling Language</vt:lpstr>
      <vt:lpstr>Classes and Objects in Unified Modelling Language</vt:lpstr>
      <vt:lpstr>Classes and Objects in Unified Modelling Language</vt:lpstr>
      <vt:lpstr>Four Main Principles of OOP</vt:lpstr>
      <vt:lpstr>First Principle: Encapsulation</vt:lpstr>
      <vt:lpstr>Encapsulation</vt:lpstr>
      <vt:lpstr>Encapsulation</vt:lpstr>
      <vt:lpstr>Encapsulation</vt:lpstr>
      <vt:lpstr>Encapsulation using Getter and Setter Methods</vt:lpstr>
      <vt:lpstr>Encapsulation: Chess Example</vt:lpstr>
      <vt:lpstr>Encapsulation: Tracking Attributes</vt:lpstr>
      <vt:lpstr>Encapsulation Example: Game</vt:lpstr>
      <vt:lpstr>Encapsulation: Validation using Setter Method</vt:lpstr>
      <vt:lpstr>Encapsulation: Read only Attributes</vt:lpstr>
      <vt:lpstr>Encapsulation: Chess Example</vt:lpstr>
      <vt:lpstr>Encapsulation- Chess Example</vt:lpstr>
      <vt:lpstr>Encapsulation: Information Hiding</vt:lpstr>
      <vt:lpstr>Encapsulation: Information Hiding</vt:lpstr>
      <vt:lpstr>Encapsulation: Overview</vt:lpstr>
      <vt:lpstr>Second Principle: Abstraction</vt:lpstr>
      <vt:lpstr>Abstraction: Car Example</vt:lpstr>
      <vt:lpstr>Abstraction: Car Example</vt:lpstr>
      <vt:lpstr>Abstraction in OOP</vt:lpstr>
      <vt:lpstr>Abstraction in OOP</vt:lpstr>
      <vt:lpstr>Abstraction in OOP</vt:lpstr>
      <vt:lpstr>Abstraction in OOP</vt:lpstr>
      <vt:lpstr>Abstraction: Interface and Implementation</vt:lpstr>
      <vt:lpstr>Abstraction: Interface and Implementation</vt:lpstr>
      <vt:lpstr>Abstraction: Chess Example</vt:lpstr>
      <vt:lpstr>Abstraction: Independence Against How Other class is defined</vt:lpstr>
      <vt:lpstr>Abstraction: Interface and Implementation</vt:lpstr>
      <vt:lpstr>Abstraction: Overview</vt:lpstr>
      <vt:lpstr>Third Principle: Inheritance</vt:lpstr>
      <vt:lpstr>Inheritance: Introduction</vt:lpstr>
      <vt:lpstr>Inheritance: Game Example</vt:lpstr>
      <vt:lpstr>Inheritance: Game Example</vt:lpstr>
      <vt:lpstr>Inheritance: Class Hierarchy</vt:lpstr>
      <vt:lpstr>Inheritance: Class Hierarchy</vt:lpstr>
      <vt:lpstr>Inheritance: Access Modifier</vt:lpstr>
      <vt:lpstr>Access Modifier: Public</vt:lpstr>
      <vt:lpstr>Public Access Modifier: Example</vt:lpstr>
      <vt:lpstr>Access Modifier: Private</vt:lpstr>
      <vt:lpstr>Private Access Modifier: Example</vt:lpstr>
      <vt:lpstr>Access Modifier: Protected</vt:lpstr>
      <vt:lpstr>Protected Access Modifier: Example</vt:lpstr>
      <vt:lpstr>Fourth Principle: Polymorphism</vt:lpstr>
      <vt:lpstr>Polymorphism: Introduction</vt:lpstr>
      <vt:lpstr>Dynamic Polymorphism</vt:lpstr>
      <vt:lpstr>Dynamic Polymorphism</vt:lpstr>
      <vt:lpstr>Dynamic Polymorphism: Car Example</vt:lpstr>
      <vt:lpstr>Dynamic Polymorphism: Car Example</vt:lpstr>
      <vt:lpstr>Dynamic Polymorphism: Car Example</vt:lpstr>
      <vt:lpstr>Dynamic Polymorphism: Car Example</vt:lpstr>
      <vt:lpstr>Dynamic Polymorphism</vt:lpstr>
      <vt:lpstr>Static Polymorphism</vt:lpstr>
      <vt:lpstr>Static Polymorphism</vt:lpstr>
      <vt:lpstr>Static Polymorphism</vt:lpstr>
      <vt:lpstr>Static Polymorphism: Car Example</vt:lpstr>
      <vt:lpstr>Static Polymorphism</vt:lpstr>
      <vt:lpstr>Static Polymorphism: Overview</vt:lpstr>
      <vt:lpstr>Homework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2020-09-04T12:18:07Z</dcterms:created>
  <dcterms:modified xsi:type="dcterms:W3CDTF">2022-01-20T15:32:59Z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